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8" r:id="rId3"/>
    <p:sldId id="296" r:id="rId4"/>
    <p:sldId id="270" r:id="rId5"/>
    <p:sldId id="294" r:id="rId6"/>
    <p:sldId id="297" r:id="rId7"/>
    <p:sldId id="271" r:id="rId8"/>
    <p:sldId id="298" r:id="rId9"/>
    <p:sldId id="273" r:id="rId10"/>
    <p:sldId id="277" r:id="rId11"/>
    <p:sldId id="279" r:id="rId12"/>
    <p:sldId id="299" r:id="rId13"/>
    <p:sldId id="276" r:id="rId14"/>
    <p:sldId id="300" r:id="rId15"/>
    <p:sldId id="301" r:id="rId16"/>
    <p:sldId id="302" r:id="rId17"/>
    <p:sldId id="280" r:id="rId18"/>
    <p:sldId id="282" r:id="rId19"/>
    <p:sldId id="281" r:id="rId20"/>
    <p:sldId id="283" r:id="rId21"/>
    <p:sldId id="303" r:id="rId22"/>
    <p:sldId id="284" r:id="rId23"/>
    <p:sldId id="291" r:id="rId24"/>
    <p:sldId id="288" r:id="rId25"/>
    <p:sldId id="289" r:id="rId26"/>
    <p:sldId id="264" r:id="rId27"/>
    <p:sldId id="306" r:id="rId28"/>
    <p:sldId id="305" r:id="rId29"/>
    <p:sldId id="308" r:id="rId30"/>
    <p:sldId id="307" r:id="rId31"/>
  </p:sldIdLst>
  <p:sldSz cx="24384000" cy="13716000"/>
  <p:notesSz cx="6858000" cy="9144000"/>
  <p:defaultTextStyle>
    <a:defPPr>
      <a:defRPr lang="it-IT"/>
    </a:defPPr>
    <a:lvl1pPr algn="ctr" defTabSz="825500" rtl="0" fontAlgn="base">
      <a:spcBef>
        <a:spcPct val="0"/>
      </a:spcBef>
      <a:spcAft>
        <a:spcPct val="0"/>
      </a:spcAft>
      <a:defRPr sz="5600" kern="1200">
        <a:solidFill>
          <a:srgbClr val="003300"/>
        </a:solidFill>
        <a:latin typeface="Verdana" pitchFamily="34" charset="0"/>
        <a:ea typeface="Didot"/>
        <a:cs typeface="Didot"/>
        <a:sym typeface="Didot"/>
      </a:defRPr>
    </a:lvl1pPr>
    <a:lvl2pPr marL="457200" indent="-228600" algn="ctr" defTabSz="825500" rtl="0" fontAlgn="base">
      <a:spcBef>
        <a:spcPct val="0"/>
      </a:spcBef>
      <a:spcAft>
        <a:spcPct val="0"/>
      </a:spcAft>
      <a:defRPr sz="5600" kern="1200">
        <a:solidFill>
          <a:srgbClr val="003300"/>
        </a:solidFill>
        <a:latin typeface="Verdana" pitchFamily="34" charset="0"/>
        <a:ea typeface="Didot"/>
        <a:cs typeface="Didot"/>
        <a:sym typeface="Didot"/>
      </a:defRPr>
    </a:lvl2pPr>
    <a:lvl3pPr marL="914400" indent="-457200" algn="ctr" defTabSz="825500" rtl="0" fontAlgn="base">
      <a:spcBef>
        <a:spcPct val="0"/>
      </a:spcBef>
      <a:spcAft>
        <a:spcPct val="0"/>
      </a:spcAft>
      <a:defRPr sz="5600" kern="1200">
        <a:solidFill>
          <a:srgbClr val="003300"/>
        </a:solidFill>
        <a:latin typeface="Verdana" pitchFamily="34" charset="0"/>
        <a:ea typeface="Didot"/>
        <a:cs typeface="Didot"/>
        <a:sym typeface="Didot"/>
      </a:defRPr>
    </a:lvl3pPr>
    <a:lvl4pPr marL="1371600" indent="-685800" algn="ctr" defTabSz="825500" rtl="0" fontAlgn="base">
      <a:spcBef>
        <a:spcPct val="0"/>
      </a:spcBef>
      <a:spcAft>
        <a:spcPct val="0"/>
      </a:spcAft>
      <a:defRPr sz="5600" kern="1200">
        <a:solidFill>
          <a:srgbClr val="003300"/>
        </a:solidFill>
        <a:latin typeface="Verdana" pitchFamily="34" charset="0"/>
        <a:ea typeface="Didot"/>
        <a:cs typeface="Didot"/>
        <a:sym typeface="Didot"/>
      </a:defRPr>
    </a:lvl4pPr>
    <a:lvl5pPr marL="1828800" indent="-914400" algn="ctr" defTabSz="825500" rtl="0" fontAlgn="base">
      <a:spcBef>
        <a:spcPct val="0"/>
      </a:spcBef>
      <a:spcAft>
        <a:spcPct val="0"/>
      </a:spcAft>
      <a:defRPr sz="5600" kern="1200">
        <a:solidFill>
          <a:srgbClr val="003300"/>
        </a:solidFill>
        <a:latin typeface="Verdana" pitchFamily="34" charset="0"/>
        <a:ea typeface="Didot"/>
        <a:cs typeface="Didot"/>
        <a:sym typeface="Didot"/>
      </a:defRPr>
    </a:lvl5pPr>
    <a:lvl6pPr marL="2286000" algn="l" defTabSz="914400" rtl="0" eaLnBrk="1" latinLnBrk="0" hangingPunct="1">
      <a:defRPr sz="5600" kern="1200">
        <a:solidFill>
          <a:srgbClr val="003300"/>
        </a:solidFill>
        <a:latin typeface="Verdana" pitchFamily="34" charset="0"/>
        <a:ea typeface="Didot"/>
        <a:cs typeface="Didot"/>
        <a:sym typeface="Didot"/>
      </a:defRPr>
    </a:lvl6pPr>
    <a:lvl7pPr marL="2743200" algn="l" defTabSz="914400" rtl="0" eaLnBrk="1" latinLnBrk="0" hangingPunct="1">
      <a:defRPr sz="5600" kern="1200">
        <a:solidFill>
          <a:srgbClr val="003300"/>
        </a:solidFill>
        <a:latin typeface="Verdana" pitchFamily="34" charset="0"/>
        <a:ea typeface="Didot"/>
        <a:cs typeface="Didot"/>
        <a:sym typeface="Didot"/>
      </a:defRPr>
    </a:lvl7pPr>
    <a:lvl8pPr marL="3200400" algn="l" defTabSz="914400" rtl="0" eaLnBrk="1" latinLnBrk="0" hangingPunct="1">
      <a:defRPr sz="5600" kern="1200">
        <a:solidFill>
          <a:srgbClr val="003300"/>
        </a:solidFill>
        <a:latin typeface="Verdana" pitchFamily="34" charset="0"/>
        <a:ea typeface="Didot"/>
        <a:cs typeface="Didot"/>
        <a:sym typeface="Didot"/>
      </a:defRPr>
    </a:lvl8pPr>
    <a:lvl9pPr marL="3657600" algn="l" defTabSz="914400" rtl="0" eaLnBrk="1" latinLnBrk="0" hangingPunct="1">
      <a:defRPr sz="5600" kern="1200">
        <a:solidFill>
          <a:srgbClr val="003300"/>
        </a:solidFill>
        <a:latin typeface="Verdana" pitchFamily="34" charset="0"/>
        <a:ea typeface="Didot"/>
        <a:cs typeface="Didot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CC3300"/>
    <a:srgbClr val="00FF00"/>
    <a:srgbClr val="FFFFFF"/>
    <a:srgbClr val="FF6600"/>
    <a:srgbClr val="1B025A"/>
    <a:srgbClr val="000066"/>
    <a:srgbClr val="003300"/>
    <a:srgbClr val="000000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5" autoAdjust="0"/>
    <p:restoredTop sz="94660"/>
  </p:normalViewPr>
  <p:slideViewPr>
    <p:cSldViewPr>
      <p:cViewPr>
        <p:scale>
          <a:sx n="33" d="100"/>
          <a:sy n="33" d="100"/>
        </p:scale>
        <p:origin x="-480" y="-92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.bin"/><Relationship Id="rId2" Type="http://schemas.microsoft.com/office/2006/relationships/legacyDiagramText" Target="legacyDiagramText10.bin"/><Relationship Id="rId1" Type="http://schemas.openxmlformats.org/officeDocument/2006/relationships/image" Target="../media/image7.jpeg"/><Relationship Id="rId5" Type="http://schemas.microsoft.com/office/2006/relationships/legacyDiagramText" Target="legacyDiagramText13.bin"/><Relationship Id="rId4" Type="http://schemas.microsoft.com/office/2006/relationships/legacyDiagramText" Target="legacyDiagramText12.bin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1.bin"/><Relationship Id="rId13" Type="http://schemas.microsoft.com/office/2006/relationships/legacyDiagramText" Target="legacyDiagramText26.bin"/><Relationship Id="rId3" Type="http://schemas.microsoft.com/office/2006/relationships/legacyDiagramText" Target="legacyDiagramText16.bin"/><Relationship Id="rId7" Type="http://schemas.microsoft.com/office/2006/relationships/legacyDiagramText" Target="legacyDiagramText20.bin"/><Relationship Id="rId12" Type="http://schemas.microsoft.com/office/2006/relationships/legacyDiagramText" Target="legacyDiagramText25.bin"/><Relationship Id="rId2" Type="http://schemas.microsoft.com/office/2006/relationships/legacyDiagramText" Target="legacyDiagramText15.bin"/><Relationship Id="rId1" Type="http://schemas.microsoft.com/office/2006/relationships/legacyDiagramText" Target="legacyDiagramText14.bin"/><Relationship Id="rId6" Type="http://schemas.microsoft.com/office/2006/relationships/legacyDiagramText" Target="legacyDiagramText19.bin"/><Relationship Id="rId11" Type="http://schemas.microsoft.com/office/2006/relationships/legacyDiagramText" Target="legacyDiagramText24.bin"/><Relationship Id="rId5" Type="http://schemas.microsoft.com/office/2006/relationships/legacyDiagramText" Target="legacyDiagramText18.bin"/><Relationship Id="rId10" Type="http://schemas.microsoft.com/office/2006/relationships/legacyDiagramText" Target="legacyDiagramText23.bin"/><Relationship Id="rId4" Type="http://schemas.microsoft.com/office/2006/relationships/legacyDiagramText" Target="legacyDiagramText17.bin"/><Relationship Id="rId9" Type="http://schemas.microsoft.com/office/2006/relationships/legacyDiagramText" Target="legacyDiagramText22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68E61A-CBC4-46AF-97EC-658C8AC8A291}" type="datetimeFigureOut">
              <a:rPr lang="it-IT"/>
              <a:pPr>
                <a:defRPr/>
              </a:pPr>
              <a:t>18/11/2014</a:t>
            </a:fld>
            <a:endParaRPr lang="it-IT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11C6DD-C037-43D4-ADF5-0BC811ABF35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9"/>
          <p:cNvSpPr>
            <a:spLocks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8435" name="Shape 30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venir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070100" y="2070100"/>
            <a:ext cx="20243800" cy="50038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Titolo Testo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070100" y="7061200"/>
            <a:ext cx="202438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2070100" y="800100"/>
            <a:ext cx="20243800" cy="114935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0100" y="800100"/>
            <a:ext cx="20243800" cy="3327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070100" y="4254500"/>
            <a:ext cx="1004570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268200" y="4254500"/>
            <a:ext cx="1004570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0100" y="800100"/>
            <a:ext cx="20243800" cy="3327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0100" y="4254500"/>
            <a:ext cx="20243800" cy="80391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070100" y="8788400"/>
            <a:ext cx="20243800" cy="19685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Titolo Testo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2070100" y="10744200"/>
            <a:ext cx="20243800" cy="196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070100" y="4356100"/>
            <a:ext cx="20243800" cy="50038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8000" y="1104900"/>
            <a:ext cx="10223500" cy="53594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Titolo Testo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778000" y="6731000"/>
            <a:ext cx="10223500" cy="535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3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Titolo Testo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070100" y="4254500"/>
            <a:ext cx="10007600" cy="80391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</a:lvl1pPr>
            <a:lvl2pPr>
              <a:spcBef>
                <a:spcPts val="3900"/>
              </a:spcBef>
              <a:buBlip>
                <a:blip r:embed="rId2"/>
              </a:buBlip>
            </a:lvl2pPr>
            <a:lvl3pPr>
              <a:spcBef>
                <a:spcPts val="3900"/>
              </a:spcBef>
              <a:buBlip>
                <a:blip r:embed="rId2"/>
              </a:buBlip>
            </a:lvl3pPr>
            <a:lvl4pPr>
              <a:spcBef>
                <a:spcPts val="3900"/>
              </a:spcBef>
              <a:buBlip>
                <a:blip r:embed="rId2"/>
              </a:buBlip>
            </a:lvl4pPr>
            <a:lvl5pPr>
              <a:spcBef>
                <a:spcPts val="3900"/>
              </a:spcBef>
              <a:buBlip>
                <a:blip r:embed="rId2"/>
              </a:buBlip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070100" y="1320800"/>
            <a:ext cx="20243800" cy="11074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/>
              <a:t>Corpo livello uno</a:t>
            </a:r>
          </a:p>
          <a:p>
            <a:pPr lvl="1"/>
            <a:r>
              <a:rPr/>
              <a:t>Corpo livello due</a:t>
            </a:r>
          </a:p>
          <a:p>
            <a:pPr lvl="2"/>
            <a:r>
              <a:rPr/>
              <a:t>Corpo livello tre</a:t>
            </a:r>
          </a:p>
          <a:p>
            <a:pPr lvl="3"/>
            <a:r>
              <a:rPr/>
              <a:t>Corpo livello quattro</a:t>
            </a:r>
          </a:p>
          <a:p>
            <a:pPr lvl="4"/>
            <a:r>
              <a:rPr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2070100" y="800100"/>
            <a:ext cx="20243800" cy="3327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Didot"/>
              </a:rPr>
              <a:t>Titolo Testo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070100" y="4254500"/>
            <a:ext cx="20243800" cy="80391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Didot"/>
              </a:rPr>
              <a:t>Corpo livello uno</a:t>
            </a:r>
          </a:p>
          <a:p>
            <a:pPr lvl="1"/>
            <a:r>
              <a:rPr lang="it-IT" smtClean="0">
                <a:sym typeface="Didot"/>
              </a:rPr>
              <a:t>Corpo livello due</a:t>
            </a:r>
          </a:p>
          <a:p>
            <a:pPr lvl="2"/>
            <a:r>
              <a:rPr lang="it-IT" smtClean="0">
                <a:sym typeface="Didot"/>
              </a:rPr>
              <a:t>Corpo livello tre</a:t>
            </a:r>
          </a:p>
          <a:p>
            <a:pPr lvl="3"/>
            <a:r>
              <a:rPr lang="it-IT" smtClean="0">
                <a:sym typeface="Didot"/>
              </a:rPr>
              <a:t>Corpo livello quattro</a:t>
            </a:r>
          </a:p>
          <a:p>
            <a:pPr lvl="4"/>
            <a:r>
              <a:rPr lang="it-IT" smtClean="0">
                <a:sym typeface="Didot"/>
              </a:rPr>
              <a:t>Livello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0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0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0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0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0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825500">
        <a:defRPr sz="10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825500">
        <a:defRPr sz="10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825500">
        <a:defRPr sz="10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825500">
        <a:defRPr sz="10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571500" indent="-571500" algn="l" defTabSz="825500" rtl="0" eaLnBrk="0" fontAlgn="base" hangingPunct="0">
        <a:spcBef>
          <a:spcPts val="4500"/>
        </a:spcBef>
        <a:spcAft>
          <a:spcPct val="0"/>
        </a:spcAft>
        <a:buClr>
          <a:srgbClr val="9A7865"/>
        </a:buClr>
        <a:buSzPct val="40000"/>
        <a:buFont typeface="Georgia" pitchFamily="18" charset="0"/>
        <a:buBlip>
          <a:blip r:embed="rId19"/>
        </a:buBlip>
        <a:defRPr sz="50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1143000" indent="-571500" algn="l" defTabSz="825500" rtl="0" eaLnBrk="0" fontAlgn="base" hangingPunct="0">
        <a:spcBef>
          <a:spcPts val="4500"/>
        </a:spcBef>
        <a:spcAft>
          <a:spcPct val="0"/>
        </a:spcAft>
        <a:buClr>
          <a:srgbClr val="9A7865"/>
        </a:buClr>
        <a:buSzPct val="40000"/>
        <a:buFont typeface="Georgia" pitchFamily="18" charset="0"/>
        <a:buBlip>
          <a:blip r:embed="rId19"/>
        </a:buBlip>
        <a:defRPr sz="50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714500" indent="-571500" algn="l" defTabSz="825500" rtl="0" eaLnBrk="0" fontAlgn="base" hangingPunct="0">
        <a:spcBef>
          <a:spcPts val="4500"/>
        </a:spcBef>
        <a:spcAft>
          <a:spcPct val="0"/>
        </a:spcAft>
        <a:buClr>
          <a:srgbClr val="9A7865"/>
        </a:buClr>
        <a:buSzPct val="40000"/>
        <a:buFont typeface="Georgia" pitchFamily="18" charset="0"/>
        <a:buBlip>
          <a:blip r:embed="rId19"/>
        </a:buBlip>
        <a:defRPr sz="50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2286000" indent="-571500" algn="l" defTabSz="825500" rtl="0" eaLnBrk="0" fontAlgn="base" hangingPunct="0">
        <a:spcBef>
          <a:spcPts val="4500"/>
        </a:spcBef>
        <a:spcAft>
          <a:spcPct val="0"/>
        </a:spcAft>
        <a:buClr>
          <a:srgbClr val="9A7865"/>
        </a:buClr>
        <a:buSzPct val="40000"/>
        <a:buFont typeface="Georgia" pitchFamily="18" charset="0"/>
        <a:buBlip>
          <a:blip r:embed="rId19"/>
        </a:buBlip>
        <a:defRPr sz="50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2857500" indent="-571500" algn="l" defTabSz="825500" rtl="0" eaLnBrk="0" fontAlgn="base" hangingPunct="0">
        <a:spcBef>
          <a:spcPts val="4500"/>
        </a:spcBef>
        <a:spcAft>
          <a:spcPct val="0"/>
        </a:spcAft>
        <a:buClr>
          <a:srgbClr val="9A7865"/>
        </a:buClr>
        <a:buSzPct val="40000"/>
        <a:buFont typeface="Georgia" pitchFamily="18" charset="0"/>
        <a:buBlip>
          <a:blip r:embed="rId19"/>
        </a:buBlip>
        <a:defRPr sz="50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3429000" indent="-571500" defTabSz="825500">
        <a:spcBef>
          <a:spcPts val="4500"/>
        </a:spcBef>
        <a:buClr>
          <a:srgbClr val="9A7865"/>
        </a:buClr>
        <a:buSzPct val="40000"/>
        <a:buFont typeface="Georgia"/>
        <a:buBlip>
          <a:blip r:embed="rId19"/>
        </a:buBlip>
        <a:defRPr sz="50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4000500" indent="-571500" defTabSz="825500">
        <a:spcBef>
          <a:spcPts val="4500"/>
        </a:spcBef>
        <a:buClr>
          <a:srgbClr val="9A7865"/>
        </a:buClr>
        <a:buSzPct val="40000"/>
        <a:buFont typeface="Georgia"/>
        <a:buBlip>
          <a:blip r:embed="rId19"/>
        </a:buBlip>
        <a:defRPr sz="50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4572000" indent="-571500" defTabSz="825500">
        <a:spcBef>
          <a:spcPts val="4500"/>
        </a:spcBef>
        <a:buClr>
          <a:srgbClr val="9A7865"/>
        </a:buClr>
        <a:buSzPct val="40000"/>
        <a:buFont typeface="Georgia"/>
        <a:buBlip>
          <a:blip r:embed="rId19"/>
        </a:buBlip>
        <a:defRPr sz="50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5143500" indent="-571500" defTabSz="825500">
        <a:spcBef>
          <a:spcPts val="4500"/>
        </a:spcBef>
        <a:buClr>
          <a:srgbClr val="9A7865"/>
        </a:buClr>
        <a:buSzPct val="40000"/>
        <a:buFont typeface="Georgia"/>
        <a:buBlip>
          <a:blip r:embed="rId19"/>
        </a:buBlip>
        <a:defRPr sz="50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825500">
        <a:defRPr sz="2400"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32"/>
          <p:cNvSpPr>
            <a:spLocks noGrp="1"/>
          </p:cNvSpPr>
          <p:nvPr>
            <p:ph type="title"/>
          </p:nvPr>
        </p:nvSpPr>
        <p:spPr>
          <a:xfrm>
            <a:off x="2111375" y="1025525"/>
            <a:ext cx="20243800" cy="5003800"/>
          </a:xfrm>
        </p:spPr>
        <p:txBody>
          <a:bodyPr/>
          <a:lstStyle/>
          <a:p>
            <a:pPr eaLnBrk="1" hangingPunct="1"/>
            <a:r>
              <a:rPr lang="it-IT" sz="5000" b="1" smtClean="0">
                <a:solidFill>
                  <a:srgbClr val="6C2204"/>
                </a:solidFill>
                <a:latin typeface="Verdana" pitchFamily="34" charset="0"/>
              </a:rPr>
              <a:t>CORSO REGIONALE DI FORMAZIONE ED ACQUISIZIONE DELLE COMPETENZE PER LA QUALIFICAZIONE DEL PERSONALE MEDICO E INFERMIERISTICO ADDETTO ALLA ATTIVITA’ DI RACCOLTA DEL SANGUE E DEGLI EMOCOMPONENTI</a:t>
            </a:r>
          </a:p>
        </p:txBody>
      </p:sp>
      <p:sp>
        <p:nvSpPr>
          <p:cNvPr id="20482" name="Shape 33"/>
          <p:cNvSpPr>
            <a:spLocks noGrp="1"/>
          </p:cNvSpPr>
          <p:nvPr>
            <p:ph type="body" idx="1"/>
          </p:nvPr>
        </p:nvSpPr>
        <p:spPr>
          <a:xfrm>
            <a:off x="1535113" y="7866063"/>
            <a:ext cx="21107400" cy="4013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0"/>
              </a:spcBef>
              <a:buClr>
                <a:srgbClr val="9A7865"/>
              </a:buClr>
              <a:buFont typeface="Georgia" pitchFamily="18" charset="0"/>
              <a:buNone/>
            </a:pPr>
            <a:r>
              <a:rPr lang="it-IT" sz="2600" b="1" i="1" smtClean="0">
                <a:solidFill>
                  <a:srgbClr val="6C2204"/>
                </a:solidFill>
                <a:latin typeface="Verdana" pitchFamily="34" charset="0"/>
                <a:ea typeface="Didot"/>
                <a:cs typeface="Didot"/>
                <a:sym typeface="Didot"/>
              </a:rPr>
              <a:t>IV MODULO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9A7865"/>
              </a:buClr>
              <a:buFont typeface="Georgia" pitchFamily="18" charset="0"/>
              <a:buNone/>
            </a:pPr>
            <a:endParaRPr lang="it-IT" sz="3500" b="1" i="1" smtClean="0">
              <a:solidFill>
                <a:srgbClr val="6C2204"/>
              </a:solidFill>
              <a:latin typeface="Verdana" pitchFamily="34" charset="0"/>
              <a:ea typeface="Didot"/>
              <a:cs typeface="Didot"/>
              <a:sym typeface="Dido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9A7865"/>
              </a:buClr>
              <a:buFont typeface="Georgia" pitchFamily="18" charset="0"/>
              <a:buNone/>
            </a:pPr>
            <a:endParaRPr lang="it-IT" sz="3500" b="1" i="1" smtClean="0">
              <a:solidFill>
                <a:srgbClr val="6C2204"/>
              </a:solidFill>
              <a:latin typeface="Verdana" pitchFamily="34" charset="0"/>
              <a:ea typeface="Didot"/>
              <a:cs typeface="Didot"/>
              <a:sym typeface="Dido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9A7865"/>
              </a:buClr>
              <a:buFont typeface="Georgia" pitchFamily="18" charset="0"/>
              <a:buNone/>
            </a:pPr>
            <a:r>
              <a:rPr lang="it-IT" sz="4000" b="1" i="1" smtClean="0">
                <a:solidFill>
                  <a:srgbClr val="6C2204"/>
                </a:solidFill>
                <a:latin typeface="Verdana" pitchFamily="34" charset="0"/>
                <a:ea typeface="Didot"/>
                <a:cs typeface="Didot"/>
                <a:sym typeface="Didot"/>
              </a:rPr>
              <a:t>PROCEDURE E NORMATIVE DI RIFERIMENTO PER LA IDENTIFICAZIONE E RINTRACCIABLITÀ DELLE UNITÀ DI SANGUE ED EMOCOMPONENTI – L’ETICHETTATURA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9A7865"/>
              </a:buClr>
              <a:buFont typeface="Georgia" pitchFamily="18" charset="0"/>
              <a:buNone/>
            </a:pPr>
            <a:endParaRPr lang="it-IT" sz="4000" b="1" i="1" smtClean="0">
              <a:solidFill>
                <a:srgbClr val="6C2204"/>
              </a:solidFill>
              <a:latin typeface="Verdana" pitchFamily="34" charset="0"/>
              <a:ea typeface="Didot"/>
              <a:cs typeface="Didot"/>
              <a:sym typeface="Dido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9A7865"/>
              </a:buClr>
              <a:buFont typeface="Georgia" pitchFamily="18" charset="0"/>
              <a:buNone/>
            </a:pPr>
            <a:endParaRPr lang="it-IT" sz="3500" b="1" i="1" smtClean="0">
              <a:solidFill>
                <a:srgbClr val="6C2204"/>
              </a:solidFill>
              <a:latin typeface="Verdana" pitchFamily="34" charset="0"/>
              <a:ea typeface="Didot"/>
              <a:cs typeface="Didot"/>
              <a:sym typeface="Didot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>
                <a:srgbClr val="9A7865"/>
              </a:buClr>
              <a:buFont typeface="Georgia" pitchFamily="18" charset="0"/>
              <a:buNone/>
            </a:pPr>
            <a:r>
              <a:rPr lang="it-IT" sz="3500" b="1" i="1" smtClean="0">
                <a:solidFill>
                  <a:srgbClr val="6C2204"/>
                </a:solidFill>
                <a:latin typeface="Verdana" pitchFamily="34" charset="0"/>
                <a:ea typeface="Didot"/>
                <a:cs typeface="Didot"/>
                <a:sym typeface="Didot"/>
              </a:rPr>
              <a:t>Martedì 18 novembre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0" y="1096963"/>
            <a:ext cx="1915318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8713" y="5057775"/>
            <a:ext cx="187944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7275" y="8513763"/>
            <a:ext cx="187213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0" y="1096963"/>
            <a:ext cx="1915318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6413" y="560388"/>
            <a:ext cx="18002250" cy="1239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665163"/>
            <a:ext cx="12168187" cy="83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28625" y="3617913"/>
            <a:ext cx="10728325" cy="95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3313" y="9275763"/>
            <a:ext cx="11520487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377825"/>
            <a:ext cx="13754100" cy="1225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0"/>
            <a:ext cx="9217025" cy="821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AutoShape 3"/>
          <p:cNvSpPr>
            <a:spLocks noChangeArrowheads="1"/>
          </p:cNvSpPr>
          <p:nvPr/>
        </p:nvSpPr>
        <p:spPr bwMode="auto">
          <a:xfrm>
            <a:off x="382588" y="0"/>
            <a:ext cx="5113337" cy="2393950"/>
          </a:xfrm>
          <a:prstGeom prst="rightArrow">
            <a:avLst>
              <a:gd name="adj1" fmla="val 50000"/>
              <a:gd name="adj2" fmla="val 53399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/>
          </a:p>
        </p:txBody>
      </p:sp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9213" y="8370888"/>
            <a:ext cx="21696362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0"/>
            <a:ext cx="13754100" cy="1225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0" y="1528763"/>
            <a:ext cx="5113338" cy="2393950"/>
          </a:xfrm>
          <a:prstGeom prst="rightArrow">
            <a:avLst>
              <a:gd name="adj1" fmla="val 50000"/>
              <a:gd name="adj2" fmla="val 53399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887413" y="7362825"/>
            <a:ext cx="4032250" cy="1511300"/>
          </a:xfrm>
          <a:prstGeom prst="rightArrow">
            <a:avLst>
              <a:gd name="adj1" fmla="val 50000"/>
              <a:gd name="adj2" fmla="val 66702"/>
            </a:avLst>
          </a:prstGeom>
          <a:gradFill rotWithShape="1">
            <a:gsLst>
              <a:gs pos="0">
                <a:srgbClr val="3366FF"/>
              </a:gs>
              <a:gs pos="50000">
                <a:srgbClr val="182F76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2038350" y="9666288"/>
            <a:ext cx="4032250" cy="1511300"/>
          </a:xfrm>
          <a:prstGeom prst="rightArrow">
            <a:avLst>
              <a:gd name="adj1" fmla="val 50000"/>
              <a:gd name="adj2" fmla="val 66702"/>
            </a:avLst>
          </a:prstGeom>
          <a:gradFill rotWithShape="1">
            <a:gsLst>
              <a:gs pos="0">
                <a:srgbClr val="3366FF"/>
              </a:gs>
              <a:gs pos="50000">
                <a:srgbClr val="182F76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18095913" y="7218363"/>
            <a:ext cx="4968875" cy="1727200"/>
          </a:xfrm>
          <a:prstGeom prst="leftArrow">
            <a:avLst>
              <a:gd name="adj1" fmla="val 50000"/>
              <a:gd name="adj2" fmla="val 71921"/>
            </a:avLst>
          </a:prstGeom>
          <a:gradFill rotWithShape="1">
            <a:gsLst>
              <a:gs pos="0">
                <a:srgbClr val="182F76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/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17376775" y="9666288"/>
            <a:ext cx="4968875" cy="1727200"/>
          </a:xfrm>
          <a:prstGeom prst="leftArrow">
            <a:avLst>
              <a:gd name="adj1" fmla="val 50000"/>
              <a:gd name="adj2" fmla="val 71921"/>
            </a:avLst>
          </a:prstGeom>
          <a:gradFill rotWithShape="1">
            <a:gsLst>
              <a:gs pos="0">
                <a:srgbClr val="182F76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  <p:bldP spid="72709" grpId="0" animBg="1"/>
      <p:bldP spid="72710" grpId="0" animBg="1"/>
      <p:bldP spid="72712" grpId="0" animBg="1"/>
      <p:bldP spid="727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12725" y="520700"/>
            <a:ext cx="10514013" cy="1002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" y="593725"/>
            <a:ext cx="11090275" cy="988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60650" y="11129963"/>
            <a:ext cx="62976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8938" y="10429875"/>
            <a:ext cx="3960812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238" y="5849938"/>
            <a:ext cx="21651912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169988"/>
            <a:ext cx="16057563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312863"/>
            <a:ext cx="22321837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7794625"/>
            <a:ext cx="222504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1319213" y="10480675"/>
            <a:ext cx="215296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000" b="1"/>
              <a:t>Cosa dicono i requisiti</a:t>
            </a:r>
          </a:p>
          <a:p>
            <a:r>
              <a:rPr lang="it-IT" sz="6000" b="1"/>
              <a:t>O.12.1 esclusivo utilizzo delle codifiche secondo la norma UNI 10529</a:t>
            </a:r>
            <a:r>
              <a:rPr lang="it-IT"/>
              <a:t> </a:t>
            </a:r>
          </a:p>
        </p:txBody>
      </p:sp>
      <p:pic>
        <p:nvPicPr>
          <p:cNvPr id="1085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72175" y="593725"/>
            <a:ext cx="4857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3"/>
          <p:cNvSpPr>
            <a:spLocks noGrp="1"/>
          </p:cNvSpPr>
          <p:nvPr>
            <p:ph type="body" idx="1"/>
          </p:nvPr>
        </p:nvSpPr>
        <p:spPr>
          <a:xfrm>
            <a:off x="1966913" y="5202238"/>
            <a:ext cx="20346987" cy="7091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3800" smtClean="0"/>
              <a:t>4) Tutti gli emocomponenti prodotti devono essere etichettati esclusivamente </a:t>
            </a:r>
            <a:r>
              <a:rPr lang="it-IT" sz="3800" b="1" u="sng" smtClean="0"/>
              <a:t>mediante etichette generate dai sistemi gestionali informatici</a:t>
            </a:r>
            <a:r>
              <a:rPr lang="it-IT" sz="3800" smtClean="0"/>
              <a:t> con garanzia di associazione univoca fra donatore, unità, risultati analitici e, ove applicabile, bleeding lists. </a:t>
            </a:r>
          </a:p>
          <a:p>
            <a:pPr>
              <a:lnSpc>
                <a:spcPct val="80000"/>
              </a:lnSpc>
            </a:pPr>
            <a:endParaRPr lang="it-IT" sz="3800" smtClean="0"/>
          </a:p>
          <a:p>
            <a:pPr>
              <a:lnSpc>
                <a:spcPct val="80000"/>
              </a:lnSpc>
            </a:pPr>
            <a:r>
              <a:rPr lang="it-IT" sz="3800" smtClean="0"/>
              <a:t>5) Su tutti gli emocomponenti prodotti deve essere </a:t>
            </a:r>
            <a:r>
              <a:rPr lang="it-IT" sz="3800" b="1" smtClean="0"/>
              <a:t>apposta l’etichetta di validazione</a:t>
            </a:r>
            <a:r>
              <a:rPr lang="it-IT" sz="3800" smtClean="0"/>
              <a:t> e deve essere sistematicamente effettuato il </a:t>
            </a:r>
            <a:r>
              <a:rPr lang="it-IT" sz="3800" b="1" smtClean="0"/>
              <a:t>controllo oggettivo informatizzato</a:t>
            </a:r>
            <a:r>
              <a:rPr lang="it-IT" sz="3800" smtClean="0"/>
              <a:t> della corrispondenza univoca fra l’etichetta di prelievo e l’etichetta di validazione, tale da prevenire l’errata etichettatura finale delle unità di emocomponenti. I sistemi gestionali informatici devono essere dotati della funzione di </a:t>
            </a:r>
            <a:r>
              <a:rPr lang="it-IT" sz="3800" b="1" u="sng" smtClean="0"/>
              <a:t>blocco della assegnazione e del rilascio delle unità non sottoposte a tale controllo</a:t>
            </a:r>
            <a:r>
              <a:rPr lang="it-IT" sz="3800" smtClean="0"/>
              <a:t>, da utilizzare sistematicamente. </a:t>
            </a:r>
            <a:r>
              <a:rPr lang="it-IT" sz="3800" b="1" u="sng" smtClean="0"/>
              <a:t>BARCODE CHECK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it-IT" sz="3800" smtClean="0"/>
          </a:p>
        </p:txBody>
      </p:sp>
      <p:pic>
        <p:nvPicPr>
          <p:cNvPr id="1095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6413" y="1169988"/>
            <a:ext cx="21337587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2" name="AutoShape 26"/>
          <p:cNvSpPr>
            <a:spLocks noChangeArrowheads="1"/>
          </p:cNvSpPr>
          <p:nvPr/>
        </p:nvSpPr>
        <p:spPr bwMode="auto">
          <a:xfrm>
            <a:off x="1246188" y="0"/>
            <a:ext cx="20162837" cy="37623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>
                  <a:alpha val="98000"/>
                </a:srgbClr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it-IT" sz="3700" b="1" i="1">
                <a:solidFill>
                  <a:srgbClr val="6C2204"/>
                </a:solidFill>
              </a:rPr>
              <a:t>PROCEDURE E NORMATIVE DI RIFERIMENTO PER LA IDENTIFICAZIONE E RINTRACCIABLITÀ DELLE UNITÀ DI SANGUE ED EMOCOMPONENTI – L’ETICHETTATURA</a:t>
            </a:r>
          </a:p>
        </p:txBody>
      </p:sp>
      <p:graphicFrame>
        <p:nvGraphicFramePr>
          <p:cNvPr id="45085" name="Diagram 29"/>
          <p:cNvGraphicFramePr>
            <a:graphicFrameLocks/>
          </p:cNvGraphicFramePr>
          <p:nvPr>
            <p:ph idx="1"/>
          </p:nvPr>
        </p:nvGraphicFramePr>
        <p:xfrm>
          <a:off x="2070100" y="4254500"/>
          <a:ext cx="20243800" cy="8039100"/>
        </p:xfrm>
        <a:graphic>
          <a:graphicData uri="http://schemas.openxmlformats.org/drawingml/2006/compatibility">
            <com:legacyDrawing xmlns:com="http://schemas.openxmlformats.org/drawingml/2006/compatibility" spid="_x0000_s45085"/>
          </a:graphicData>
        </a:graphic>
      </p:graphicFrame>
      <p:pic>
        <p:nvPicPr>
          <p:cNvPr id="45094" name="Picture 35" descr="j0300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8" y="9234488"/>
            <a:ext cx="4252912" cy="35798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17448213" y="9378950"/>
            <a:ext cx="6559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chemeClr val="hlink"/>
                </a:solidFill>
              </a:rPr>
              <a:t>Tutti agiscono regolando</a:t>
            </a:r>
          </a:p>
          <a:p>
            <a:r>
              <a:rPr lang="it-IT" sz="3600" b="1">
                <a:solidFill>
                  <a:schemeClr val="hlink"/>
                </a:solidFill>
              </a:rPr>
              <a:t>le attività dei ST</a:t>
            </a:r>
          </a:p>
        </p:txBody>
      </p:sp>
      <p:cxnSp>
        <p:nvCxnSpPr>
          <p:cNvPr id="2" name="AutoShape 41"/>
          <p:cNvCxnSpPr>
            <a:cxnSpLocks noChangeShapeType="1"/>
            <a:stCxn id="45096" idx="1"/>
          </p:cNvCxnSpPr>
          <p:nvPr/>
        </p:nvCxnSpPr>
        <p:spPr bwMode="auto">
          <a:xfrm flipH="1">
            <a:off x="14922500" y="9974263"/>
            <a:ext cx="2525713" cy="911225"/>
          </a:xfrm>
          <a:prstGeom prst="straightConnector1">
            <a:avLst/>
          </a:prstGeom>
          <a:noFill/>
          <a:ln w="1111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5085" grpId="0"/>
      <p:bldP spid="450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550" y="1341438"/>
            <a:ext cx="200167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550" y="4826000"/>
            <a:ext cx="20089813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AutoShape 8" descr="Z"/>
          <p:cNvSpPr>
            <a:spLocks noChangeAspect="1" noChangeArrowheads="1"/>
          </p:cNvSpPr>
          <p:nvPr/>
        </p:nvSpPr>
        <p:spPr bwMode="auto">
          <a:xfrm>
            <a:off x="9382125" y="5534025"/>
            <a:ext cx="56197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it-IT"/>
          </a:p>
        </p:txBody>
      </p:sp>
      <p:pic>
        <p:nvPicPr>
          <p:cNvPr id="11059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7950" y="9666288"/>
            <a:ext cx="8208963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113" y="593725"/>
            <a:ext cx="10955337" cy="1123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4163" y="809625"/>
            <a:ext cx="10512425" cy="942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2675" y="409575"/>
            <a:ext cx="16562388" cy="1246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Text Box 13" descr="Pergamena"/>
          <p:cNvSpPr txBox="1">
            <a:spLocks noChangeArrowheads="1"/>
          </p:cNvSpPr>
          <p:nvPr/>
        </p:nvSpPr>
        <p:spPr bwMode="auto">
          <a:xfrm>
            <a:off x="4322763" y="8785225"/>
            <a:ext cx="14854237" cy="3749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/>
              <a:t>L’etichettatura viene standardizzata in modo</a:t>
            </a:r>
          </a:p>
          <a:p>
            <a:r>
              <a:rPr lang="it-IT" sz="4000" b="1"/>
              <a:t>che le etichette bare-code possano essere</a:t>
            </a:r>
          </a:p>
          <a:p>
            <a:r>
              <a:rPr lang="it-IT" sz="4000" b="1"/>
              <a:t>lette dalle Strutture Trasfusionali di tutto il</a:t>
            </a:r>
          </a:p>
          <a:p>
            <a:r>
              <a:rPr lang="it-IT" sz="4000" b="1"/>
              <a:t>Mondo. Ciò consente di seguire l’unità dal donatore al ricevente indipendentemente dal luogo di</a:t>
            </a:r>
          </a:p>
          <a:p>
            <a:r>
              <a:rPr lang="it-IT" sz="4000" b="1"/>
              <a:t>prelievo e di trasfusione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5" descr="1280px-Mappa_regione_emilia_romag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881063"/>
            <a:ext cx="21313775" cy="1148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093" name="Group 3"/>
          <p:cNvGrpSpPr>
            <a:grpSpLocks/>
          </p:cNvGrpSpPr>
          <p:nvPr/>
        </p:nvGrpSpPr>
        <p:grpSpPr bwMode="auto">
          <a:xfrm>
            <a:off x="12047538" y="6786563"/>
            <a:ext cx="8691562" cy="5051425"/>
            <a:chOff x="0" y="709"/>
            <a:chExt cx="5475" cy="3301"/>
          </a:xfrm>
        </p:grpSpPr>
        <p:sp>
          <p:nvSpPr>
            <p:cNvPr id="113669" name="Freeform 15"/>
            <p:cNvSpPr>
              <a:spLocks/>
            </p:cNvSpPr>
            <p:nvPr/>
          </p:nvSpPr>
          <p:spPr bwMode="auto">
            <a:xfrm>
              <a:off x="0" y="709"/>
              <a:ext cx="3952" cy="3289"/>
            </a:xfrm>
            <a:custGeom>
              <a:avLst/>
              <a:gdLst>
                <a:gd name="T0" fmla="*/ 141128733 w 3952"/>
                <a:gd name="T1" fmla="*/ 2147476354 h 3289"/>
                <a:gd name="T2" fmla="*/ 544353913 w 3952"/>
                <a:gd name="T3" fmla="*/ 2147476354 h 3289"/>
                <a:gd name="T4" fmla="*/ 1048381949 w 3952"/>
                <a:gd name="T5" fmla="*/ 2147476354 h 3289"/>
                <a:gd name="T6" fmla="*/ 1794351173 w 3952"/>
                <a:gd name="T7" fmla="*/ 2147476354 h 3289"/>
                <a:gd name="T8" fmla="*/ 2147476461 w 3952"/>
                <a:gd name="T9" fmla="*/ 2147476354 h 3289"/>
                <a:gd name="T10" fmla="*/ 2147476461 w 3952"/>
                <a:gd name="T11" fmla="*/ 2147476354 h 3289"/>
                <a:gd name="T12" fmla="*/ 2147476461 w 3952"/>
                <a:gd name="T13" fmla="*/ 2116925323 h 3289"/>
                <a:gd name="T14" fmla="*/ 1874996273 w 3952"/>
                <a:gd name="T15" fmla="*/ 1673383951 h 3289"/>
                <a:gd name="T16" fmla="*/ 2147476461 w 3952"/>
                <a:gd name="T17" fmla="*/ 1290320001 h 3289"/>
                <a:gd name="T18" fmla="*/ 2147476461 w 3952"/>
                <a:gd name="T19" fmla="*/ 967736801 h 3289"/>
                <a:gd name="T20" fmla="*/ 2147476461 w 3952"/>
                <a:gd name="T21" fmla="*/ 544353886 h 3289"/>
                <a:gd name="T22" fmla="*/ 2147476461 w 3952"/>
                <a:gd name="T23" fmla="*/ 322580000 h 3289"/>
                <a:gd name="T24" fmla="*/ 2147476461 w 3952"/>
                <a:gd name="T25" fmla="*/ 80645000 h 3289"/>
                <a:gd name="T26" fmla="*/ 2147476461 w 3952"/>
                <a:gd name="T27" fmla="*/ 725804584 h 3289"/>
                <a:gd name="T28" fmla="*/ 2147476461 w 3952"/>
                <a:gd name="T29" fmla="*/ 1693544457 h 3289"/>
                <a:gd name="T30" fmla="*/ 2147476461 w 3952"/>
                <a:gd name="T31" fmla="*/ 2147476354 h 3289"/>
                <a:gd name="T32" fmla="*/ 2147476461 w 3952"/>
                <a:gd name="T33" fmla="*/ 2147476354 h 3289"/>
                <a:gd name="T34" fmla="*/ 2147476461 w 3952"/>
                <a:gd name="T35" fmla="*/ 2147476354 h 3289"/>
                <a:gd name="T36" fmla="*/ 2147476461 w 3952"/>
                <a:gd name="T37" fmla="*/ 2147476354 h 3289"/>
                <a:gd name="T38" fmla="*/ 2147476461 w 3952"/>
                <a:gd name="T39" fmla="*/ 2147476354 h 3289"/>
                <a:gd name="T40" fmla="*/ 2147476461 w 3952"/>
                <a:gd name="T41" fmla="*/ 2147476354 h 3289"/>
                <a:gd name="T42" fmla="*/ 2147476461 w 3952"/>
                <a:gd name="T43" fmla="*/ 2147476354 h 3289"/>
                <a:gd name="T44" fmla="*/ 2147476461 w 3952"/>
                <a:gd name="T45" fmla="*/ 2147476354 h 3289"/>
                <a:gd name="T46" fmla="*/ 2147476461 w 3952"/>
                <a:gd name="T47" fmla="*/ 2147476354 h 3289"/>
                <a:gd name="T48" fmla="*/ 2147476461 w 3952"/>
                <a:gd name="T49" fmla="*/ 2147476354 h 3289"/>
                <a:gd name="T50" fmla="*/ 2147476461 w 3952"/>
                <a:gd name="T51" fmla="*/ 2147476354 h 3289"/>
                <a:gd name="T52" fmla="*/ 2147476461 w 3952"/>
                <a:gd name="T53" fmla="*/ 2147476354 h 3289"/>
                <a:gd name="T54" fmla="*/ 2147476461 w 3952"/>
                <a:gd name="T55" fmla="*/ 2147476354 h 3289"/>
                <a:gd name="T56" fmla="*/ 2147476461 w 3952"/>
                <a:gd name="T57" fmla="*/ 2147476354 h 3289"/>
                <a:gd name="T58" fmla="*/ 2147476461 w 3952"/>
                <a:gd name="T59" fmla="*/ 2147476354 h 3289"/>
                <a:gd name="T60" fmla="*/ 2147476461 w 3952"/>
                <a:gd name="T61" fmla="*/ 2147476354 h 3289"/>
                <a:gd name="T62" fmla="*/ 2147476461 w 3952"/>
                <a:gd name="T63" fmla="*/ 2147476354 h 3289"/>
                <a:gd name="T64" fmla="*/ 2147476461 w 3952"/>
                <a:gd name="T65" fmla="*/ 2147476354 h 3289"/>
                <a:gd name="T66" fmla="*/ 2147476461 w 3952"/>
                <a:gd name="T67" fmla="*/ 2147476354 h 3289"/>
                <a:gd name="T68" fmla="*/ 2147476461 w 3952"/>
                <a:gd name="T69" fmla="*/ 2147476354 h 3289"/>
                <a:gd name="T70" fmla="*/ 2147476461 w 3952"/>
                <a:gd name="T71" fmla="*/ 2147476354 h 3289"/>
                <a:gd name="T72" fmla="*/ 2147476461 w 3952"/>
                <a:gd name="T73" fmla="*/ 2147476354 h 3289"/>
                <a:gd name="T74" fmla="*/ 2147476461 w 3952"/>
                <a:gd name="T75" fmla="*/ 2147476354 h 3289"/>
                <a:gd name="T76" fmla="*/ 1854834742 w 3952"/>
                <a:gd name="T77" fmla="*/ 2147476354 h 3289"/>
                <a:gd name="T78" fmla="*/ 1471770772 w 3952"/>
                <a:gd name="T79" fmla="*/ 2147476354 h 3289"/>
                <a:gd name="T80" fmla="*/ 1411287203 w 3952"/>
                <a:gd name="T81" fmla="*/ 2147476354 h 3289"/>
                <a:gd name="T82" fmla="*/ 1129029865 w 3952"/>
                <a:gd name="T83" fmla="*/ 2147476354 h 3289"/>
                <a:gd name="T84" fmla="*/ 1572577403 w 3952"/>
                <a:gd name="T85" fmla="*/ 2147476354 h 3289"/>
                <a:gd name="T86" fmla="*/ 1512093834 w 3952"/>
                <a:gd name="T87" fmla="*/ 2147476354 h 3289"/>
                <a:gd name="T88" fmla="*/ 1129029865 w 3952"/>
                <a:gd name="T89" fmla="*/ 2147476354 h 3289"/>
                <a:gd name="T90" fmla="*/ 564514933 w 3952"/>
                <a:gd name="T91" fmla="*/ 2147476354 h 3289"/>
                <a:gd name="T92" fmla="*/ 403224860 w 3952"/>
                <a:gd name="T93" fmla="*/ 2147476354 h 3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52"/>
                <a:gd name="T142" fmla="*/ 0 h 3289"/>
                <a:gd name="T143" fmla="*/ 3952 w 3952"/>
                <a:gd name="T144" fmla="*/ 3289 h 3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52" h="3289">
                  <a:moveTo>
                    <a:pt x="32" y="2024"/>
                  </a:moveTo>
                  <a:cubicBezTo>
                    <a:pt x="24" y="1994"/>
                    <a:pt x="2" y="1950"/>
                    <a:pt x="24" y="1920"/>
                  </a:cubicBezTo>
                  <a:cubicBezTo>
                    <a:pt x="30" y="1911"/>
                    <a:pt x="45" y="1915"/>
                    <a:pt x="56" y="1912"/>
                  </a:cubicBezTo>
                  <a:cubicBezTo>
                    <a:pt x="88" y="1890"/>
                    <a:pt x="123" y="1881"/>
                    <a:pt x="160" y="1872"/>
                  </a:cubicBezTo>
                  <a:cubicBezTo>
                    <a:pt x="182" y="1857"/>
                    <a:pt x="189" y="1857"/>
                    <a:pt x="200" y="1832"/>
                  </a:cubicBezTo>
                  <a:cubicBezTo>
                    <a:pt x="207" y="1817"/>
                    <a:pt x="200" y="1789"/>
                    <a:pt x="216" y="1784"/>
                  </a:cubicBezTo>
                  <a:cubicBezTo>
                    <a:pt x="266" y="1767"/>
                    <a:pt x="316" y="1749"/>
                    <a:pt x="368" y="1736"/>
                  </a:cubicBezTo>
                  <a:cubicBezTo>
                    <a:pt x="394" y="1719"/>
                    <a:pt x="393" y="1726"/>
                    <a:pt x="400" y="1696"/>
                  </a:cubicBezTo>
                  <a:cubicBezTo>
                    <a:pt x="402" y="1686"/>
                    <a:pt x="409" y="1628"/>
                    <a:pt x="416" y="1624"/>
                  </a:cubicBezTo>
                  <a:cubicBezTo>
                    <a:pt x="430" y="1616"/>
                    <a:pt x="448" y="1619"/>
                    <a:pt x="464" y="1616"/>
                  </a:cubicBezTo>
                  <a:cubicBezTo>
                    <a:pt x="516" y="1581"/>
                    <a:pt x="571" y="1559"/>
                    <a:pt x="632" y="1544"/>
                  </a:cubicBezTo>
                  <a:cubicBezTo>
                    <a:pt x="680" y="1532"/>
                    <a:pt x="654" y="1539"/>
                    <a:pt x="712" y="1520"/>
                  </a:cubicBezTo>
                  <a:cubicBezTo>
                    <a:pt x="720" y="1517"/>
                    <a:pt x="736" y="1512"/>
                    <a:pt x="736" y="1512"/>
                  </a:cubicBezTo>
                  <a:cubicBezTo>
                    <a:pt x="741" y="1496"/>
                    <a:pt x="738" y="1473"/>
                    <a:pt x="752" y="1464"/>
                  </a:cubicBezTo>
                  <a:cubicBezTo>
                    <a:pt x="796" y="1435"/>
                    <a:pt x="845" y="1425"/>
                    <a:pt x="896" y="1416"/>
                  </a:cubicBezTo>
                  <a:cubicBezTo>
                    <a:pt x="959" y="1374"/>
                    <a:pt x="937" y="1336"/>
                    <a:pt x="960" y="1280"/>
                  </a:cubicBezTo>
                  <a:cubicBezTo>
                    <a:pt x="967" y="1262"/>
                    <a:pt x="992" y="1232"/>
                    <a:pt x="992" y="1232"/>
                  </a:cubicBezTo>
                  <a:cubicBezTo>
                    <a:pt x="985" y="1179"/>
                    <a:pt x="993" y="1156"/>
                    <a:pt x="952" y="1128"/>
                  </a:cubicBezTo>
                  <a:cubicBezTo>
                    <a:pt x="937" y="1084"/>
                    <a:pt x="881" y="1065"/>
                    <a:pt x="848" y="1032"/>
                  </a:cubicBezTo>
                  <a:cubicBezTo>
                    <a:pt x="830" y="979"/>
                    <a:pt x="843" y="1037"/>
                    <a:pt x="856" y="984"/>
                  </a:cubicBezTo>
                  <a:cubicBezTo>
                    <a:pt x="870" y="929"/>
                    <a:pt x="864" y="887"/>
                    <a:pt x="896" y="840"/>
                  </a:cubicBezTo>
                  <a:cubicBezTo>
                    <a:pt x="888" y="792"/>
                    <a:pt x="887" y="778"/>
                    <a:pt x="848" y="752"/>
                  </a:cubicBezTo>
                  <a:cubicBezTo>
                    <a:pt x="827" y="720"/>
                    <a:pt x="813" y="713"/>
                    <a:pt x="776" y="704"/>
                  </a:cubicBezTo>
                  <a:cubicBezTo>
                    <a:pt x="767" y="698"/>
                    <a:pt x="736" y="684"/>
                    <a:pt x="744" y="664"/>
                  </a:cubicBezTo>
                  <a:cubicBezTo>
                    <a:pt x="748" y="655"/>
                    <a:pt x="761" y="654"/>
                    <a:pt x="768" y="648"/>
                  </a:cubicBezTo>
                  <a:cubicBezTo>
                    <a:pt x="777" y="641"/>
                    <a:pt x="785" y="633"/>
                    <a:pt x="792" y="624"/>
                  </a:cubicBezTo>
                  <a:cubicBezTo>
                    <a:pt x="827" y="582"/>
                    <a:pt x="810" y="543"/>
                    <a:pt x="856" y="512"/>
                  </a:cubicBezTo>
                  <a:cubicBezTo>
                    <a:pt x="869" y="472"/>
                    <a:pt x="883" y="470"/>
                    <a:pt x="920" y="456"/>
                  </a:cubicBezTo>
                  <a:cubicBezTo>
                    <a:pt x="947" y="446"/>
                    <a:pt x="973" y="426"/>
                    <a:pt x="1000" y="416"/>
                  </a:cubicBezTo>
                  <a:cubicBezTo>
                    <a:pt x="1042" y="401"/>
                    <a:pt x="1092" y="393"/>
                    <a:pt x="1136" y="384"/>
                  </a:cubicBezTo>
                  <a:cubicBezTo>
                    <a:pt x="1183" y="353"/>
                    <a:pt x="1199" y="310"/>
                    <a:pt x="1256" y="296"/>
                  </a:cubicBezTo>
                  <a:cubicBezTo>
                    <a:pt x="1297" y="269"/>
                    <a:pt x="1345" y="262"/>
                    <a:pt x="1392" y="248"/>
                  </a:cubicBezTo>
                  <a:cubicBezTo>
                    <a:pt x="1424" y="238"/>
                    <a:pt x="1456" y="227"/>
                    <a:pt x="1488" y="216"/>
                  </a:cubicBezTo>
                  <a:cubicBezTo>
                    <a:pt x="1506" y="210"/>
                    <a:pt x="1517" y="187"/>
                    <a:pt x="1536" y="184"/>
                  </a:cubicBezTo>
                  <a:cubicBezTo>
                    <a:pt x="1624" y="171"/>
                    <a:pt x="1573" y="178"/>
                    <a:pt x="1688" y="168"/>
                  </a:cubicBezTo>
                  <a:cubicBezTo>
                    <a:pt x="1748" y="156"/>
                    <a:pt x="1805" y="143"/>
                    <a:pt x="1864" y="128"/>
                  </a:cubicBezTo>
                  <a:cubicBezTo>
                    <a:pt x="1930" y="84"/>
                    <a:pt x="1979" y="26"/>
                    <a:pt x="2056" y="0"/>
                  </a:cubicBezTo>
                  <a:cubicBezTo>
                    <a:pt x="2088" y="5"/>
                    <a:pt x="2121" y="6"/>
                    <a:pt x="2152" y="16"/>
                  </a:cubicBezTo>
                  <a:cubicBezTo>
                    <a:pt x="2168" y="21"/>
                    <a:pt x="2200" y="32"/>
                    <a:pt x="2200" y="32"/>
                  </a:cubicBezTo>
                  <a:cubicBezTo>
                    <a:pt x="2251" y="83"/>
                    <a:pt x="2226" y="82"/>
                    <a:pt x="2208" y="136"/>
                  </a:cubicBezTo>
                  <a:cubicBezTo>
                    <a:pt x="2237" y="224"/>
                    <a:pt x="2191" y="91"/>
                    <a:pt x="2232" y="184"/>
                  </a:cubicBezTo>
                  <a:cubicBezTo>
                    <a:pt x="2246" y="216"/>
                    <a:pt x="2255" y="254"/>
                    <a:pt x="2264" y="288"/>
                  </a:cubicBezTo>
                  <a:cubicBezTo>
                    <a:pt x="2270" y="351"/>
                    <a:pt x="2261" y="480"/>
                    <a:pt x="2320" y="520"/>
                  </a:cubicBezTo>
                  <a:cubicBezTo>
                    <a:pt x="2336" y="567"/>
                    <a:pt x="2355" y="540"/>
                    <a:pt x="2392" y="528"/>
                  </a:cubicBezTo>
                  <a:cubicBezTo>
                    <a:pt x="2386" y="589"/>
                    <a:pt x="2381" y="618"/>
                    <a:pt x="2368" y="672"/>
                  </a:cubicBezTo>
                  <a:cubicBezTo>
                    <a:pt x="2385" y="724"/>
                    <a:pt x="2408" y="721"/>
                    <a:pt x="2384" y="792"/>
                  </a:cubicBezTo>
                  <a:cubicBezTo>
                    <a:pt x="2378" y="810"/>
                    <a:pt x="2352" y="840"/>
                    <a:pt x="2352" y="840"/>
                  </a:cubicBezTo>
                  <a:cubicBezTo>
                    <a:pt x="2358" y="915"/>
                    <a:pt x="2354" y="959"/>
                    <a:pt x="2416" y="1000"/>
                  </a:cubicBezTo>
                  <a:cubicBezTo>
                    <a:pt x="2428" y="1037"/>
                    <a:pt x="2435" y="1065"/>
                    <a:pt x="2456" y="1096"/>
                  </a:cubicBezTo>
                  <a:cubicBezTo>
                    <a:pt x="2462" y="1146"/>
                    <a:pt x="2466" y="1260"/>
                    <a:pt x="2488" y="1304"/>
                  </a:cubicBezTo>
                  <a:cubicBezTo>
                    <a:pt x="2517" y="1362"/>
                    <a:pt x="2579" y="1393"/>
                    <a:pt x="2600" y="1456"/>
                  </a:cubicBezTo>
                  <a:cubicBezTo>
                    <a:pt x="2606" y="1502"/>
                    <a:pt x="2616" y="1613"/>
                    <a:pt x="2656" y="1648"/>
                  </a:cubicBezTo>
                  <a:cubicBezTo>
                    <a:pt x="2698" y="1685"/>
                    <a:pt x="2699" y="1667"/>
                    <a:pt x="2728" y="1704"/>
                  </a:cubicBezTo>
                  <a:cubicBezTo>
                    <a:pt x="2754" y="1737"/>
                    <a:pt x="2767" y="1765"/>
                    <a:pt x="2784" y="1800"/>
                  </a:cubicBezTo>
                  <a:cubicBezTo>
                    <a:pt x="2788" y="1809"/>
                    <a:pt x="2791" y="1820"/>
                    <a:pt x="2800" y="1824"/>
                  </a:cubicBezTo>
                  <a:cubicBezTo>
                    <a:pt x="2820" y="1832"/>
                    <a:pt x="2843" y="1829"/>
                    <a:pt x="2864" y="1832"/>
                  </a:cubicBezTo>
                  <a:cubicBezTo>
                    <a:pt x="2880" y="1837"/>
                    <a:pt x="2898" y="1839"/>
                    <a:pt x="2912" y="1848"/>
                  </a:cubicBezTo>
                  <a:cubicBezTo>
                    <a:pt x="2928" y="1859"/>
                    <a:pt x="2960" y="1880"/>
                    <a:pt x="2960" y="1880"/>
                  </a:cubicBezTo>
                  <a:cubicBezTo>
                    <a:pt x="2977" y="1905"/>
                    <a:pt x="2995" y="1931"/>
                    <a:pt x="3024" y="1944"/>
                  </a:cubicBezTo>
                  <a:cubicBezTo>
                    <a:pt x="3039" y="1951"/>
                    <a:pt x="3072" y="1960"/>
                    <a:pt x="3072" y="1960"/>
                  </a:cubicBezTo>
                  <a:cubicBezTo>
                    <a:pt x="3088" y="1976"/>
                    <a:pt x="3104" y="1992"/>
                    <a:pt x="3120" y="2008"/>
                  </a:cubicBezTo>
                  <a:cubicBezTo>
                    <a:pt x="3139" y="2027"/>
                    <a:pt x="3135" y="2060"/>
                    <a:pt x="3152" y="2080"/>
                  </a:cubicBezTo>
                  <a:cubicBezTo>
                    <a:pt x="3178" y="2112"/>
                    <a:pt x="3200" y="2102"/>
                    <a:pt x="3232" y="2120"/>
                  </a:cubicBezTo>
                  <a:cubicBezTo>
                    <a:pt x="3305" y="2160"/>
                    <a:pt x="3369" y="2230"/>
                    <a:pt x="3448" y="2256"/>
                  </a:cubicBezTo>
                  <a:cubicBezTo>
                    <a:pt x="3481" y="2305"/>
                    <a:pt x="3553" y="2326"/>
                    <a:pt x="3608" y="2344"/>
                  </a:cubicBezTo>
                  <a:cubicBezTo>
                    <a:pt x="3645" y="2356"/>
                    <a:pt x="3685" y="2389"/>
                    <a:pt x="3712" y="2416"/>
                  </a:cubicBezTo>
                  <a:cubicBezTo>
                    <a:pt x="3735" y="2484"/>
                    <a:pt x="3796" y="2506"/>
                    <a:pt x="3856" y="2536"/>
                  </a:cubicBezTo>
                  <a:cubicBezTo>
                    <a:pt x="3872" y="2544"/>
                    <a:pt x="3888" y="2553"/>
                    <a:pt x="3904" y="2560"/>
                  </a:cubicBezTo>
                  <a:cubicBezTo>
                    <a:pt x="3919" y="2567"/>
                    <a:pt x="3952" y="2576"/>
                    <a:pt x="3952" y="2576"/>
                  </a:cubicBezTo>
                  <a:cubicBezTo>
                    <a:pt x="3946" y="2593"/>
                    <a:pt x="3931" y="2606"/>
                    <a:pt x="3928" y="2624"/>
                  </a:cubicBezTo>
                  <a:cubicBezTo>
                    <a:pt x="3913" y="2705"/>
                    <a:pt x="3933" y="2720"/>
                    <a:pt x="3896" y="2776"/>
                  </a:cubicBezTo>
                  <a:cubicBezTo>
                    <a:pt x="3893" y="2792"/>
                    <a:pt x="3890" y="2808"/>
                    <a:pt x="3888" y="2824"/>
                  </a:cubicBezTo>
                  <a:cubicBezTo>
                    <a:pt x="3885" y="2845"/>
                    <a:pt x="3895" y="2873"/>
                    <a:pt x="3880" y="2888"/>
                  </a:cubicBezTo>
                  <a:cubicBezTo>
                    <a:pt x="3869" y="2899"/>
                    <a:pt x="3848" y="2883"/>
                    <a:pt x="3832" y="2880"/>
                  </a:cubicBezTo>
                  <a:cubicBezTo>
                    <a:pt x="3800" y="2888"/>
                    <a:pt x="3779" y="2894"/>
                    <a:pt x="3752" y="2912"/>
                  </a:cubicBezTo>
                  <a:cubicBezTo>
                    <a:pt x="3742" y="2941"/>
                    <a:pt x="3738" y="2971"/>
                    <a:pt x="3728" y="3000"/>
                  </a:cubicBezTo>
                  <a:cubicBezTo>
                    <a:pt x="3649" y="2992"/>
                    <a:pt x="3573" y="2987"/>
                    <a:pt x="3496" y="2968"/>
                  </a:cubicBezTo>
                  <a:cubicBezTo>
                    <a:pt x="3488" y="2960"/>
                    <a:pt x="3475" y="2955"/>
                    <a:pt x="3472" y="2944"/>
                  </a:cubicBezTo>
                  <a:cubicBezTo>
                    <a:pt x="3469" y="2931"/>
                    <a:pt x="3481" y="2918"/>
                    <a:pt x="3480" y="2904"/>
                  </a:cubicBezTo>
                  <a:cubicBezTo>
                    <a:pt x="3475" y="2853"/>
                    <a:pt x="3473" y="2859"/>
                    <a:pt x="3440" y="2848"/>
                  </a:cubicBezTo>
                  <a:cubicBezTo>
                    <a:pt x="3367" y="2860"/>
                    <a:pt x="3305" y="2863"/>
                    <a:pt x="3232" y="2856"/>
                  </a:cubicBezTo>
                  <a:cubicBezTo>
                    <a:pt x="3235" y="2848"/>
                    <a:pt x="3235" y="2839"/>
                    <a:pt x="3240" y="2832"/>
                  </a:cubicBezTo>
                  <a:cubicBezTo>
                    <a:pt x="3246" y="2824"/>
                    <a:pt x="3262" y="2825"/>
                    <a:pt x="3264" y="2816"/>
                  </a:cubicBezTo>
                  <a:cubicBezTo>
                    <a:pt x="3270" y="2785"/>
                    <a:pt x="3191" y="2771"/>
                    <a:pt x="3176" y="2768"/>
                  </a:cubicBezTo>
                  <a:cubicBezTo>
                    <a:pt x="3121" y="2805"/>
                    <a:pt x="3146" y="2794"/>
                    <a:pt x="3104" y="2808"/>
                  </a:cubicBezTo>
                  <a:cubicBezTo>
                    <a:pt x="3045" y="2801"/>
                    <a:pt x="3034" y="2795"/>
                    <a:pt x="2984" y="2776"/>
                  </a:cubicBezTo>
                  <a:cubicBezTo>
                    <a:pt x="2922" y="2753"/>
                    <a:pt x="2879" y="2751"/>
                    <a:pt x="2832" y="2704"/>
                  </a:cubicBezTo>
                  <a:cubicBezTo>
                    <a:pt x="2823" y="2667"/>
                    <a:pt x="2835" y="2625"/>
                    <a:pt x="2816" y="2592"/>
                  </a:cubicBezTo>
                  <a:cubicBezTo>
                    <a:pt x="2808" y="2577"/>
                    <a:pt x="2784" y="2581"/>
                    <a:pt x="2768" y="2576"/>
                  </a:cubicBezTo>
                  <a:cubicBezTo>
                    <a:pt x="2760" y="2573"/>
                    <a:pt x="2744" y="2568"/>
                    <a:pt x="2744" y="2568"/>
                  </a:cubicBezTo>
                  <a:cubicBezTo>
                    <a:pt x="2715" y="2571"/>
                    <a:pt x="2685" y="2571"/>
                    <a:pt x="2656" y="2576"/>
                  </a:cubicBezTo>
                  <a:cubicBezTo>
                    <a:pt x="2639" y="2579"/>
                    <a:pt x="2608" y="2592"/>
                    <a:pt x="2608" y="2592"/>
                  </a:cubicBezTo>
                  <a:cubicBezTo>
                    <a:pt x="2592" y="2616"/>
                    <a:pt x="2571" y="2660"/>
                    <a:pt x="2544" y="2672"/>
                  </a:cubicBezTo>
                  <a:cubicBezTo>
                    <a:pt x="2495" y="2694"/>
                    <a:pt x="2418" y="2698"/>
                    <a:pt x="2368" y="2704"/>
                  </a:cubicBezTo>
                  <a:cubicBezTo>
                    <a:pt x="2324" y="2715"/>
                    <a:pt x="2325" y="2734"/>
                    <a:pt x="2288" y="2752"/>
                  </a:cubicBezTo>
                  <a:cubicBezTo>
                    <a:pt x="2259" y="2766"/>
                    <a:pt x="2223" y="2768"/>
                    <a:pt x="2192" y="2776"/>
                  </a:cubicBezTo>
                  <a:cubicBezTo>
                    <a:pt x="2128" y="2755"/>
                    <a:pt x="2203" y="2787"/>
                    <a:pt x="2160" y="2744"/>
                  </a:cubicBezTo>
                  <a:cubicBezTo>
                    <a:pt x="2146" y="2730"/>
                    <a:pt x="2112" y="2712"/>
                    <a:pt x="2112" y="2712"/>
                  </a:cubicBezTo>
                  <a:cubicBezTo>
                    <a:pt x="2083" y="2756"/>
                    <a:pt x="2118" y="2747"/>
                    <a:pt x="2096" y="2792"/>
                  </a:cubicBezTo>
                  <a:cubicBezTo>
                    <a:pt x="2087" y="2809"/>
                    <a:pt x="2070" y="2822"/>
                    <a:pt x="2064" y="2840"/>
                  </a:cubicBezTo>
                  <a:cubicBezTo>
                    <a:pt x="2045" y="2897"/>
                    <a:pt x="2010" y="2991"/>
                    <a:pt x="1960" y="3024"/>
                  </a:cubicBezTo>
                  <a:cubicBezTo>
                    <a:pt x="1947" y="3044"/>
                    <a:pt x="1939" y="3093"/>
                    <a:pt x="1928" y="3104"/>
                  </a:cubicBezTo>
                  <a:cubicBezTo>
                    <a:pt x="1907" y="3125"/>
                    <a:pt x="1870" y="3116"/>
                    <a:pt x="1840" y="3120"/>
                  </a:cubicBezTo>
                  <a:cubicBezTo>
                    <a:pt x="1874" y="3142"/>
                    <a:pt x="1892" y="3171"/>
                    <a:pt x="1904" y="3208"/>
                  </a:cubicBezTo>
                  <a:cubicBezTo>
                    <a:pt x="1899" y="3232"/>
                    <a:pt x="1901" y="3259"/>
                    <a:pt x="1888" y="3280"/>
                  </a:cubicBezTo>
                  <a:cubicBezTo>
                    <a:pt x="1882" y="3289"/>
                    <a:pt x="1867" y="3288"/>
                    <a:pt x="1856" y="3288"/>
                  </a:cubicBezTo>
                  <a:cubicBezTo>
                    <a:pt x="1815" y="3288"/>
                    <a:pt x="1769" y="3271"/>
                    <a:pt x="1728" y="3264"/>
                  </a:cubicBezTo>
                  <a:cubicBezTo>
                    <a:pt x="1664" y="3253"/>
                    <a:pt x="1598" y="3250"/>
                    <a:pt x="1536" y="3232"/>
                  </a:cubicBezTo>
                  <a:cubicBezTo>
                    <a:pt x="1475" y="3214"/>
                    <a:pt x="1551" y="3236"/>
                    <a:pt x="1488" y="3208"/>
                  </a:cubicBezTo>
                  <a:cubicBezTo>
                    <a:pt x="1439" y="3186"/>
                    <a:pt x="1380" y="3162"/>
                    <a:pt x="1328" y="3152"/>
                  </a:cubicBezTo>
                  <a:cubicBezTo>
                    <a:pt x="1270" y="3114"/>
                    <a:pt x="1195" y="3103"/>
                    <a:pt x="1128" y="3096"/>
                  </a:cubicBezTo>
                  <a:cubicBezTo>
                    <a:pt x="1070" y="3077"/>
                    <a:pt x="1096" y="3084"/>
                    <a:pt x="1048" y="3072"/>
                  </a:cubicBezTo>
                  <a:cubicBezTo>
                    <a:pt x="1016" y="3051"/>
                    <a:pt x="981" y="3044"/>
                    <a:pt x="944" y="3032"/>
                  </a:cubicBezTo>
                  <a:cubicBezTo>
                    <a:pt x="935" y="3029"/>
                    <a:pt x="929" y="3018"/>
                    <a:pt x="920" y="3016"/>
                  </a:cubicBezTo>
                  <a:cubicBezTo>
                    <a:pt x="891" y="3010"/>
                    <a:pt x="861" y="3011"/>
                    <a:pt x="832" y="3008"/>
                  </a:cubicBezTo>
                  <a:cubicBezTo>
                    <a:pt x="793" y="2995"/>
                    <a:pt x="782" y="2961"/>
                    <a:pt x="760" y="2928"/>
                  </a:cubicBezTo>
                  <a:cubicBezTo>
                    <a:pt x="755" y="2921"/>
                    <a:pt x="744" y="2924"/>
                    <a:pt x="736" y="2920"/>
                  </a:cubicBezTo>
                  <a:cubicBezTo>
                    <a:pt x="727" y="2916"/>
                    <a:pt x="720" y="2909"/>
                    <a:pt x="712" y="2904"/>
                  </a:cubicBezTo>
                  <a:cubicBezTo>
                    <a:pt x="653" y="2912"/>
                    <a:pt x="636" y="2921"/>
                    <a:pt x="576" y="2912"/>
                  </a:cubicBezTo>
                  <a:cubicBezTo>
                    <a:pt x="579" y="2893"/>
                    <a:pt x="580" y="2874"/>
                    <a:pt x="584" y="2856"/>
                  </a:cubicBezTo>
                  <a:cubicBezTo>
                    <a:pt x="588" y="2840"/>
                    <a:pt x="600" y="2808"/>
                    <a:pt x="600" y="2808"/>
                  </a:cubicBezTo>
                  <a:cubicBezTo>
                    <a:pt x="591" y="2752"/>
                    <a:pt x="582" y="2730"/>
                    <a:pt x="528" y="2712"/>
                  </a:cubicBezTo>
                  <a:cubicBezTo>
                    <a:pt x="513" y="2666"/>
                    <a:pt x="546" y="2658"/>
                    <a:pt x="560" y="2616"/>
                  </a:cubicBezTo>
                  <a:cubicBezTo>
                    <a:pt x="518" y="2602"/>
                    <a:pt x="474" y="2598"/>
                    <a:pt x="432" y="2584"/>
                  </a:cubicBezTo>
                  <a:cubicBezTo>
                    <a:pt x="414" y="2557"/>
                    <a:pt x="399" y="2537"/>
                    <a:pt x="416" y="2504"/>
                  </a:cubicBezTo>
                  <a:cubicBezTo>
                    <a:pt x="425" y="2487"/>
                    <a:pt x="442" y="2474"/>
                    <a:pt x="448" y="2456"/>
                  </a:cubicBezTo>
                  <a:cubicBezTo>
                    <a:pt x="454" y="2437"/>
                    <a:pt x="469" y="2386"/>
                    <a:pt x="488" y="2384"/>
                  </a:cubicBezTo>
                  <a:cubicBezTo>
                    <a:pt x="517" y="2381"/>
                    <a:pt x="547" y="2379"/>
                    <a:pt x="576" y="2376"/>
                  </a:cubicBezTo>
                  <a:cubicBezTo>
                    <a:pt x="605" y="2357"/>
                    <a:pt x="605" y="2340"/>
                    <a:pt x="624" y="2312"/>
                  </a:cubicBezTo>
                  <a:cubicBezTo>
                    <a:pt x="631" y="2251"/>
                    <a:pt x="625" y="2205"/>
                    <a:pt x="688" y="2184"/>
                  </a:cubicBezTo>
                  <a:cubicBezTo>
                    <a:pt x="693" y="2176"/>
                    <a:pt x="703" y="2170"/>
                    <a:pt x="704" y="2160"/>
                  </a:cubicBezTo>
                  <a:cubicBezTo>
                    <a:pt x="713" y="2097"/>
                    <a:pt x="630" y="2138"/>
                    <a:pt x="600" y="2144"/>
                  </a:cubicBezTo>
                  <a:cubicBezTo>
                    <a:pt x="587" y="2141"/>
                    <a:pt x="572" y="2142"/>
                    <a:pt x="560" y="2136"/>
                  </a:cubicBezTo>
                  <a:cubicBezTo>
                    <a:pt x="516" y="2114"/>
                    <a:pt x="557" y="2098"/>
                    <a:pt x="512" y="2128"/>
                  </a:cubicBezTo>
                  <a:cubicBezTo>
                    <a:pt x="487" y="2166"/>
                    <a:pt x="505" y="2149"/>
                    <a:pt x="448" y="2168"/>
                  </a:cubicBezTo>
                  <a:cubicBezTo>
                    <a:pt x="432" y="2173"/>
                    <a:pt x="400" y="2184"/>
                    <a:pt x="400" y="2184"/>
                  </a:cubicBezTo>
                  <a:cubicBezTo>
                    <a:pt x="349" y="2107"/>
                    <a:pt x="294" y="2111"/>
                    <a:pt x="208" y="2104"/>
                  </a:cubicBezTo>
                  <a:cubicBezTo>
                    <a:pt x="197" y="2070"/>
                    <a:pt x="204" y="2053"/>
                    <a:pt x="224" y="2024"/>
                  </a:cubicBezTo>
                  <a:cubicBezTo>
                    <a:pt x="221" y="2011"/>
                    <a:pt x="225" y="1994"/>
                    <a:pt x="216" y="1984"/>
                  </a:cubicBezTo>
                  <a:cubicBezTo>
                    <a:pt x="209" y="1976"/>
                    <a:pt x="194" y="1980"/>
                    <a:pt x="184" y="1976"/>
                  </a:cubicBezTo>
                  <a:cubicBezTo>
                    <a:pt x="175" y="1972"/>
                    <a:pt x="168" y="1965"/>
                    <a:pt x="160" y="1960"/>
                  </a:cubicBezTo>
                  <a:cubicBezTo>
                    <a:pt x="111" y="1972"/>
                    <a:pt x="131" y="1981"/>
                    <a:pt x="96" y="2016"/>
                  </a:cubicBezTo>
                  <a:cubicBezTo>
                    <a:pt x="60" y="2007"/>
                    <a:pt x="27" y="2003"/>
                    <a:pt x="0" y="1976"/>
                  </a:cubicBezTo>
                </a:path>
              </a:pathLst>
            </a:custGeom>
            <a:solidFill>
              <a:srgbClr val="00FF00"/>
            </a:solidFill>
            <a:ln w="38100" cap="sq">
              <a:solidFill>
                <a:srgbClr val="000066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3670" name="Group 5"/>
            <p:cNvGrpSpPr>
              <a:grpSpLocks/>
            </p:cNvGrpSpPr>
            <p:nvPr/>
          </p:nvGrpSpPr>
          <p:grpSpPr bwMode="auto">
            <a:xfrm>
              <a:off x="384" y="720"/>
              <a:ext cx="5091" cy="3290"/>
              <a:chOff x="384" y="720"/>
              <a:chExt cx="5091" cy="3290"/>
            </a:xfrm>
          </p:grpSpPr>
          <p:sp>
            <p:nvSpPr>
              <p:cNvPr id="113671" name="Text Box 3"/>
              <p:cNvSpPr txBox="1">
                <a:spLocks noChangeArrowheads="1"/>
              </p:cNvSpPr>
              <p:nvPr/>
            </p:nvSpPr>
            <p:spPr bwMode="auto">
              <a:xfrm>
                <a:off x="1428" y="1447"/>
                <a:ext cx="861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AUSL RAVENNA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386.723 INHABITANTS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41 BLOOD DRAWING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CENTERS</a:t>
                </a:r>
              </a:p>
            </p:txBody>
          </p:sp>
          <p:sp>
            <p:nvSpPr>
              <p:cNvPr id="113672" name="Text Box 4"/>
              <p:cNvSpPr txBox="1">
                <a:spLocks noChangeArrowheads="1"/>
              </p:cNvSpPr>
              <p:nvPr/>
            </p:nvSpPr>
            <p:spPr bwMode="auto">
              <a:xfrm>
                <a:off x="1246" y="3397"/>
                <a:ext cx="998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AUSL CESENA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203.042 INHABITANTS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8 BLOOD DRAWING CENTERS</a:t>
                </a:r>
              </a:p>
            </p:txBody>
          </p:sp>
          <p:sp>
            <p:nvSpPr>
              <p:cNvPr id="113673" name="Text Box 5"/>
              <p:cNvSpPr txBox="1">
                <a:spLocks noChangeArrowheads="1"/>
              </p:cNvSpPr>
              <p:nvPr/>
            </p:nvSpPr>
            <p:spPr bwMode="auto">
              <a:xfrm>
                <a:off x="2789" y="2989"/>
                <a:ext cx="861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AUSL RIMINI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325.139 INHABITANTS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23 BLOOD DRAWING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 CENTERS</a:t>
                </a:r>
              </a:p>
            </p:txBody>
          </p:sp>
          <p:sp>
            <p:nvSpPr>
              <p:cNvPr id="113674" name="Text Box 6"/>
              <p:cNvSpPr txBox="1">
                <a:spLocks noChangeArrowheads="1"/>
              </p:cNvSpPr>
              <p:nvPr/>
            </p:nvSpPr>
            <p:spPr bwMode="auto">
              <a:xfrm>
                <a:off x="2199" y="1628"/>
                <a:ext cx="434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RAVENNA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HOSPITAL</a:t>
                </a:r>
              </a:p>
            </p:txBody>
          </p:sp>
          <p:sp>
            <p:nvSpPr>
              <p:cNvPr id="113675" name="Text Box 7"/>
              <p:cNvSpPr txBox="1">
                <a:spLocks noChangeArrowheads="1"/>
              </p:cNvSpPr>
              <p:nvPr/>
            </p:nvSpPr>
            <p:spPr bwMode="auto">
              <a:xfrm>
                <a:off x="2743" y="2853"/>
                <a:ext cx="68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RIMINI HOSPITAL</a:t>
                </a:r>
              </a:p>
            </p:txBody>
          </p:sp>
          <p:sp>
            <p:nvSpPr>
              <p:cNvPr id="113676" name="Text Box 8"/>
              <p:cNvSpPr txBox="1">
                <a:spLocks noChangeArrowheads="1"/>
              </p:cNvSpPr>
              <p:nvPr/>
            </p:nvSpPr>
            <p:spPr bwMode="auto">
              <a:xfrm>
                <a:off x="1791" y="3125"/>
                <a:ext cx="562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      CESENA 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      HOSPITAL</a:t>
                </a:r>
              </a:p>
            </p:txBody>
          </p:sp>
          <p:sp>
            <p:nvSpPr>
              <p:cNvPr id="113677" name="Text Box 9"/>
              <p:cNvSpPr txBox="1">
                <a:spLocks noChangeArrowheads="1"/>
              </p:cNvSpPr>
              <p:nvPr/>
            </p:nvSpPr>
            <p:spPr bwMode="auto">
              <a:xfrm>
                <a:off x="974" y="1946"/>
                <a:ext cx="72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FAENZA HOSPITAL</a:t>
                </a:r>
              </a:p>
            </p:txBody>
          </p:sp>
          <p:sp>
            <p:nvSpPr>
              <p:cNvPr id="113678" name="Text Box 10"/>
              <p:cNvSpPr txBox="1">
                <a:spLocks noChangeArrowheads="1"/>
              </p:cNvSpPr>
              <p:nvPr/>
            </p:nvSpPr>
            <p:spPr bwMode="auto">
              <a:xfrm>
                <a:off x="1246" y="1311"/>
                <a:ext cx="634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LUGO HOSPITAL</a:t>
                </a:r>
              </a:p>
            </p:txBody>
          </p:sp>
          <p:sp>
            <p:nvSpPr>
              <p:cNvPr id="113679" name="Text Box 11"/>
              <p:cNvSpPr txBox="1">
                <a:spLocks noChangeArrowheads="1"/>
              </p:cNvSpPr>
              <p:nvPr/>
            </p:nvSpPr>
            <p:spPr bwMode="auto">
              <a:xfrm>
                <a:off x="3333" y="3306"/>
                <a:ext cx="434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RICCIONE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sz="800" b="1" u="sng">
                    <a:solidFill>
                      <a:schemeClr val="bg1"/>
                    </a:solidFill>
                    <a:latin typeface="Tahoma" pitchFamily="34" charset="0"/>
                    <a:cs typeface="Arial" charset="0"/>
                  </a:rPr>
                  <a:t>HOSPITAL</a:t>
                </a:r>
              </a:p>
            </p:txBody>
          </p:sp>
          <p:sp>
            <p:nvSpPr>
              <p:cNvPr id="113680" name="Freeform 16"/>
              <p:cNvSpPr>
                <a:spLocks/>
              </p:cNvSpPr>
              <p:nvPr/>
            </p:nvSpPr>
            <p:spPr bwMode="auto">
              <a:xfrm>
                <a:off x="912" y="1968"/>
                <a:ext cx="3177" cy="1499"/>
              </a:xfrm>
              <a:custGeom>
                <a:avLst/>
                <a:gdLst>
                  <a:gd name="T0" fmla="*/ 12601568 w 3177"/>
                  <a:gd name="T1" fmla="*/ 0 h 1499"/>
                  <a:gd name="T2" fmla="*/ 128528376 w 3177"/>
                  <a:gd name="T3" fmla="*/ 90725634 h 1499"/>
                  <a:gd name="T4" fmla="*/ 173891595 w 3177"/>
                  <a:gd name="T5" fmla="*/ 138609427 h 1499"/>
                  <a:gd name="T6" fmla="*/ 312499232 w 3177"/>
                  <a:gd name="T7" fmla="*/ 183972228 h 1499"/>
                  <a:gd name="T8" fmla="*/ 725804577 w 3177"/>
                  <a:gd name="T9" fmla="*/ 345262096 h 1499"/>
                  <a:gd name="T10" fmla="*/ 864411126 w 3177"/>
                  <a:gd name="T11" fmla="*/ 390625025 h 1499"/>
                  <a:gd name="T12" fmla="*/ 934975457 w 3177"/>
                  <a:gd name="T13" fmla="*/ 413304057 h 1499"/>
                  <a:gd name="T14" fmla="*/ 980338643 w 3177"/>
                  <a:gd name="T15" fmla="*/ 461187818 h 1499"/>
                  <a:gd name="T16" fmla="*/ 1118949544 w 3177"/>
                  <a:gd name="T17" fmla="*/ 506550747 h 1499"/>
                  <a:gd name="T18" fmla="*/ 1232356485 w 3177"/>
                  <a:gd name="T19" fmla="*/ 599797309 h 1499"/>
                  <a:gd name="T20" fmla="*/ 1325601897 w 3177"/>
                  <a:gd name="T21" fmla="*/ 622479413 h 1499"/>
                  <a:gd name="T22" fmla="*/ 1670857726 w 3177"/>
                  <a:gd name="T23" fmla="*/ 735885328 h 1499"/>
                  <a:gd name="T24" fmla="*/ 1877511103 w 3177"/>
                  <a:gd name="T25" fmla="*/ 806446585 h 1499"/>
                  <a:gd name="T26" fmla="*/ 1948074921 w 3177"/>
                  <a:gd name="T27" fmla="*/ 829129202 h 1499"/>
                  <a:gd name="T28" fmla="*/ 2147476332 w 3177"/>
                  <a:gd name="T29" fmla="*/ 945056204 h 1499"/>
                  <a:gd name="T30" fmla="*/ 2147476332 w 3177"/>
                  <a:gd name="T31" fmla="*/ 1035782063 h 1499"/>
                  <a:gd name="T32" fmla="*/ 2147476332 w 3177"/>
                  <a:gd name="T33" fmla="*/ 1083667615 h 1499"/>
                  <a:gd name="T34" fmla="*/ 2147476332 w 3177"/>
                  <a:gd name="T35" fmla="*/ 1151712393 h 1499"/>
                  <a:gd name="T36" fmla="*/ 2147476332 w 3177"/>
                  <a:gd name="T37" fmla="*/ 1197074554 h 1499"/>
                  <a:gd name="T38" fmla="*/ 2147476332 w 3177"/>
                  <a:gd name="T39" fmla="*/ 1219755123 h 1499"/>
                  <a:gd name="T40" fmla="*/ 2147476332 w 3177"/>
                  <a:gd name="T41" fmla="*/ 1267639395 h 1499"/>
                  <a:gd name="T42" fmla="*/ 2147476332 w 3177"/>
                  <a:gd name="T43" fmla="*/ 1313001556 h 1499"/>
                  <a:gd name="T44" fmla="*/ 2147476332 w 3177"/>
                  <a:gd name="T45" fmla="*/ 1496972312 h 1499"/>
                  <a:gd name="T46" fmla="*/ 2147476332 w 3177"/>
                  <a:gd name="T47" fmla="*/ 1590212602 h 1499"/>
                  <a:gd name="T48" fmla="*/ 2147476332 w 3177"/>
                  <a:gd name="T49" fmla="*/ 1680938972 h 1499"/>
                  <a:gd name="T50" fmla="*/ 2147476332 w 3177"/>
                  <a:gd name="T51" fmla="*/ 1703619541 h 1499"/>
                  <a:gd name="T52" fmla="*/ 2147476332 w 3177"/>
                  <a:gd name="T53" fmla="*/ 1751502789 h 1499"/>
                  <a:gd name="T54" fmla="*/ 2147476332 w 3177"/>
                  <a:gd name="T55" fmla="*/ 1796865975 h 1499"/>
                  <a:gd name="T56" fmla="*/ 2147476332 w 3177"/>
                  <a:gd name="T57" fmla="*/ 1864909729 h 1499"/>
                  <a:gd name="T58" fmla="*/ 2147476332 w 3177"/>
                  <a:gd name="T59" fmla="*/ 1935473546 h 1499"/>
                  <a:gd name="T60" fmla="*/ 2147476332 w 3177"/>
                  <a:gd name="T61" fmla="*/ 2074083164 h 1499"/>
                  <a:gd name="T62" fmla="*/ 2147476332 w 3177"/>
                  <a:gd name="T63" fmla="*/ 2119446350 h 1499"/>
                  <a:gd name="T64" fmla="*/ 2147476332 w 3177"/>
                  <a:gd name="T65" fmla="*/ 2147476292 h 1499"/>
                  <a:gd name="T66" fmla="*/ 2147476332 w 3177"/>
                  <a:gd name="T67" fmla="*/ 2147476292 h 1499"/>
                  <a:gd name="T68" fmla="*/ 2147476332 w 3177"/>
                  <a:gd name="T69" fmla="*/ 2147476292 h 1499"/>
                  <a:gd name="T70" fmla="*/ 2147476332 w 3177"/>
                  <a:gd name="T71" fmla="*/ 2147476292 h 1499"/>
                  <a:gd name="T72" fmla="*/ 2147476332 w 3177"/>
                  <a:gd name="T73" fmla="*/ 2147476292 h 1499"/>
                  <a:gd name="T74" fmla="*/ 2147476332 w 3177"/>
                  <a:gd name="T75" fmla="*/ 2147476292 h 1499"/>
                  <a:gd name="T76" fmla="*/ 2147476332 w 3177"/>
                  <a:gd name="T77" fmla="*/ 2147476292 h 1499"/>
                  <a:gd name="T78" fmla="*/ 2147476332 w 3177"/>
                  <a:gd name="T79" fmla="*/ 2147476292 h 1499"/>
                  <a:gd name="T80" fmla="*/ 2147476332 w 3177"/>
                  <a:gd name="T81" fmla="*/ 2147476292 h 1499"/>
                  <a:gd name="T82" fmla="*/ 2147476332 w 3177"/>
                  <a:gd name="T83" fmla="*/ 2147476292 h 1499"/>
                  <a:gd name="T84" fmla="*/ 2147476332 w 3177"/>
                  <a:gd name="T85" fmla="*/ 2147476292 h 1499"/>
                  <a:gd name="T86" fmla="*/ 2147476332 w 3177"/>
                  <a:gd name="T87" fmla="*/ 2147476292 h 1499"/>
                  <a:gd name="T88" fmla="*/ 2147476332 w 3177"/>
                  <a:gd name="T89" fmla="*/ 2147476292 h 1499"/>
                  <a:gd name="T90" fmla="*/ 2147476332 w 3177"/>
                  <a:gd name="T91" fmla="*/ 2147476292 h 1499"/>
                  <a:gd name="T92" fmla="*/ 2147476332 w 3177"/>
                  <a:gd name="T93" fmla="*/ 2147476292 h 1499"/>
                  <a:gd name="T94" fmla="*/ 2147476332 w 3177"/>
                  <a:gd name="T95" fmla="*/ 2147476292 h 1499"/>
                  <a:gd name="T96" fmla="*/ 2147476332 w 3177"/>
                  <a:gd name="T97" fmla="*/ 2147476292 h 1499"/>
                  <a:gd name="T98" fmla="*/ 2147476332 w 3177"/>
                  <a:gd name="T99" fmla="*/ 2147476292 h 1499"/>
                  <a:gd name="T100" fmla="*/ 2147476332 w 3177"/>
                  <a:gd name="T101" fmla="*/ 2147476292 h 1499"/>
                  <a:gd name="T102" fmla="*/ 2147476332 w 3177"/>
                  <a:gd name="T103" fmla="*/ 2147476292 h 1499"/>
                  <a:gd name="T104" fmla="*/ 2147476332 w 3177"/>
                  <a:gd name="T105" fmla="*/ 2147476292 h 1499"/>
                  <a:gd name="T106" fmla="*/ 2147476332 w 3177"/>
                  <a:gd name="T107" fmla="*/ 2147476292 h 1499"/>
                  <a:gd name="T108" fmla="*/ 2147476332 w 3177"/>
                  <a:gd name="T109" fmla="*/ 2147476292 h 1499"/>
                  <a:gd name="T110" fmla="*/ 2147476332 w 3177"/>
                  <a:gd name="T111" fmla="*/ 2147476292 h 14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77"/>
                  <a:gd name="T169" fmla="*/ 0 h 1499"/>
                  <a:gd name="T170" fmla="*/ 3177 w 3177"/>
                  <a:gd name="T171" fmla="*/ 1499 h 14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77" h="1499">
                    <a:moveTo>
                      <a:pt x="5" y="0"/>
                    </a:moveTo>
                    <a:cubicBezTo>
                      <a:pt x="42" y="56"/>
                      <a:pt x="0" y="5"/>
                      <a:pt x="51" y="36"/>
                    </a:cubicBezTo>
                    <a:cubicBezTo>
                      <a:pt x="58" y="41"/>
                      <a:pt x="61" y="51"/>
                      <a:pt x="69" y="55"/>
                    </a:cubicBezTo>
                    <a:cubicBezTo>
                      <a:pt x="86" y="64"/>
                      <a:pt x="124" y="73"/>
                      <a:pt x="124" y="73"/>
                    </a:cubicBezTo>
                    <a:cubicBezTo>
                      <a:pt x="173" y="105"/>
                      <a:pt x="232" y="119"/>
                      <a:pt x="288" y="137"/>
                    </a:cubicBezTo>
                    <a:cubicBezTo>
                      <a:pt x="306" y="143"/>
                      <a:pt x="325" y="149"/>
                      <a:pt x="343" y="155"/>
                    </a:cubicBezTo>
                    <a:cubicBezTo>
                      <a:pt x="352" y="158"/>
                      <a:pt x="371" y="164"/>
                      <a:pt x="371" y="164"/>
                    </a:cubicBezTo>
                    <a:cubicBezTo>
                      <a:pt x="377" y="170"/>
                      <a:pt x="381" y="179"/>
                      <a:pt x="389" y="183"/>
                    </a:cubicBezTo>
                    <a:cubicBezTo>
                      <a:pt x="406" y="192"/>
                      <a:pt x="444" y="201"/>
                      <a:pt x="444" y="201"/>
                    </a:cubicBezTo>
                    <a:cubicBezTo>
                      <a:pt x="460" y="212"/>
                      <a:pt x="472" y="229"/>
                      <a:pt x="489" y="238"/>
                    </a:cubicBezTo>
                    <a:cubicBezTo>
                      <a:pt x="500" y="244"/>
                      <a:pt x="514" y="243"/>
                      <a:pt x="526" y="247"/>
                    </a:cubicBezTo>
                    <a:cubicBezTo>
                      <a:pt x="572" y="260"/>
                      <a:pt x="618" y="276"/>
                      <a:pt x="663" y="292"/>
                    </a:cubicBezTo>
                    <a:cubicBezTo>
                      <a:pt x="690" y="301"/>
                      <a:pt x="718" y="311"/>
                      <a:pt x="745" y="320"/>
                    </a:cubicBezTo>
                    <a:cubicBezTo>
                      <a:pt x="754" y="323"/>
                      <a:pt x="773" y="329"/>
                      <a:pt x="773" y="329"/>
                    </a:cubicBezTo>
                    <a:cubicBezTo>
                      <a:pt x="807" y="352"/>
                      <a:pt x="844" y="363"/>
                      <a:pt x="883" y="375"/>
                    </a:cubicBezTo>
                    <a:cubicBezTo>
                      <a:pt x="901" y="387"/>
                      <a:pt x="919" y="399"/>
                      <a:pt x="937" y="411"/>
                    </a:cubicBezTo>
                    <a:cubicBezTo>
                      <a:pt x="944" y="416"/>
                      <a:pt x="948" y="426"/>
                      <a:pt x="956" y="430"/>
                    </a:cubicBezTo>
                    <a:cubicBezTo>
                      <a:pt x="982" y="443"/>
                      <a:pt x="1011" y="448"/>
                      <a:pt x="1038" y="457"/>
                    </a:cubicBezTo>
                    <a:cubicBezTo>
                      <a:pt x="1109" y="481"/>
                      <a:pt x="1020" y="451"/>
                      <a:pt x="1093" y="475"/>
                    </a:cubicBezTo>
                    <a:cubicBezTo>
                      <a:pt x="1102" y="478"/>
                      <a:pt x="1120" y="484"/>
                      <a:pt x="1120" y="484"/>
                    </a:cubicBezTo>
                    <a:cubicBezTo>
                      <a:pt x="1126" y="490"/>
                      <a:pt x="1131" y="499"/>
                      <a:pt x="1139" y="503"/>
                    </a:cubicBezTo>
                    <a:cubicBezTo>
                      <a:pt x="1156" y="512"/>
                      <a:pt x="1193" y="521"/>
                      <a:pt x="1193" y="521"/>
                    </a:cubicBezTo>
                    <a:cubicBezTo>
                      <a:pt x="1256" y="581"/>
                      <a:pt x="1379" y="587"/>
                      <a:pt x="1459" y="594"/>
                    </a:cubicBezTo>
                    <a:cubicBezTo>
                      <a:pt x="1504" y="603"/>
                      <a:pt x="1544" y="617"/>
                      <a:pt x="1587" y="631"/>
                    </a:cubicBezTo>
                    <a:cubicBezTo>
                      <a:pt x="1630" y="660"/>
                      <a:pt x="1603" y="645"/>
                      <a:pt x="1669" y="667"/>
                    </a:cubicBezTo>
                    <a:cubicBezTo>
                      <a:pt x="1678" y="670"/>
                      <a:pt x="1696" y="676"/>
                      <a:pt x="1696" y="676"/>
                    </a:cubicBezTo>
                    <a:cubicBezTo>
                      <a:pt x="1702" y="682"/>
                      <a:pt x="1707" y="691"/>
                      <a:pt x="1715" y="695"/>
                    </a:cubicBezTo>
                    <a:cubicBezTo>
                      <a:pt x="1732" y="704"/>
                      <a:pt x="1769" y="713"/>
                      <a:pt x="1769" y="713"/>
                    </a:cubicBezTo>
                    <a:cubicBezTo>
                      <a:pt x="1824" y="765"/>
                      <a:pt x="1748" y="699"/>
                      <a:pt x="1815" y="740"/>
                    </a:cubicBezTo>
                    <a:cubicBezTo>
                      <a:pt x="1875" y="778"/>
                      <a:pt x="1785" y="743"/>
                      <a:pt x="1861" y="768"/>
                    </a:cubicBezTo>
                    <a:cubicBezTo>
                      <a:pt x="1903" y="796"/>
                      <a:pt x="1958" y="796"/>
                      <a:pt x="1998" y="823"/>
                    </a:cubicBezTo>
                    <a:cubicBezTo>
                      <a:pt x="2007" y="829"/>
                      <a:pt x="2015" y="837"/>
                      <a:pt x="2025" y="841"/>
                    </a:cubicBezTo>
                    <a:cubicBezTo>
                      <a:pt x="2043" y="849"/>
                      <a:pt x="2062" y="853"/>
                      <a:pt x="2080" y="859"/>
                    </a:cubicBezTo>
                    <a:cubicBezTo>
                      <a:pt x="2089" y="862"/>
                      <a:pt x="2108" y="868"/>
                      <a:pt x="2108" y="868"/>
                    </a:cubicBezTo>
                    <a:cubicBezTo>
                      <a:pt x="2114" y="874"/>
                      <a:pt x="2119" y="882"/>
                      <a:pt x="2126" y="887"/>
                    </a:cubicBezTo>
                    <a:cubicBezTo>
                      <a:pt x="2134" y="892"/>
                      <a:pt x="2146" y="889"/>
                      <a:pt x="2153" y="896"/>
                    </a:cubicBezTo>
                    <a:cubicBezTo>
                      <a:pt x="2160" y="903"/>
                      <a:pt x="2158" y="915"/>
                      <a:pt x="2163" y="923"/>
                    </a:cubicBezTo>
                    <a:cubicBezTo>
                      <a:pt x="2177" y="945"/>
                      <a:pt x="2185" y="943"/>
                      <a:pt x="2208" y="951"/>
                    </a:cubicBezTo>
                    <a:cubicBezTo>
                      <a:pt x="2199" y="954"/>
                      <a:pt x="2183" y="951"/>
                      <a:pt x="2181" y="960"/>
                    </a:cubicBezTo>
                    <a:cubicBezTo>
                      <a:pt x="2178" y="970"/>
                      <a:pt x="2192" y="978"/>
                      <a:pt x="2199" y="987"/>
                    </a:cubicBezTo>
                    <a:cubicBezTo>
                      <a:pt x="2226" y="1022"/>
                      <a:pt x="2259" y="1025"/>
                      <a:pt x="2291" y="1051"/>
                    </a:cubicBezTo>
                    <a:cubicBezTo>
                      <a:pt x="2298" y="1056"/>
                      <a:pt x="2301" y="1066"/>
                      <a:pt x="2309" y="1070"/>
                    </a:cubicBezTo>
                    <a:cubicBezTo>
                      <a:pt x="2326" y="1079"/>
                      <a:pt x="2364" y="1088"/>
                      <a:pt x="2364" y="1088"/>
                    </a:cubicBezTo>
                    <a:cubicBezTo>
                      <a:pt x="2373" y="1094"/>
                      <a:pt x="2381" y="1101"/>
                      <a:pt x="2391" y="1106"/>
                    </a:cubicBezTo>
                    <a:cubicBezTo>
                      <a:pt x="2400" y="1110"/>
                      <a:pt x="2411" y="1110"/>
                      <a:pt x="2419" y="1115"/>
                    </a:cubicBezTo>
                    <a:cubicBezTo>
                      <a:pt x="2483" y="1154"/>
                      <a:pt x="2385" y="1117"/>
                      <a:pt x="2464" y="1143"/>
                    </a:cubicBezTo>
                    <a:cubicBezTo>
                      <a:pt x="2479" y="1157"/>
                      <a:pt x="2491" y="1170"/>
                      <a:pt x="2510" y="1179"/>
                    </a:cubicBezTo>
                    <a:cubicBezTo>
                      <a:pt x="2528" y="1187"/>
                      <a:pt x="2565" y="1198"/>
                      <a:pt x="2565" y="1198"/>
                    </a:cubicBezTo>
                    <a:cubicBezTo>
                      <a:pt x="2568" y="1207"/>
                      <a:pt x="2567" y="1218"/>
                      <a:pt x="2574" y="1225"/>
                    </a:cubicBezTo>
                    <a:cubicBezTo>
                      <a:pt x="2581" y="1232"/>
                      <a:pt x="2593" y="1229"/>
                      <a:pt x="2601" y="1234"/>
                    </a:cubicBezTo>
                    <a:cubicBezTo>
                      <a:pt x="2609" y="1238"/>
                      <a:pt x="2613" y="1247"/>
                      <a:pt x="2620" y="1252"/>
                    </a:cubicBezTo>
                    <a:cubicBezTo>
                      <a:pt x="2626" y="1256"/>
                      <a:pt x="2669" y="1269"/>
                      <a:pt x="2675" y="1271"/>
                    </a:cubicBezTo>
                    <a:cubicBezTo>
                      <a:pt x="2724" y="1304"/>
                      <a:pt x="2777" y="1326"/>
                      <a:pt x="2830" y="1353"/>
                    </a:cubicBezTo>
                    <a:cubicBezTo>
                      <a:pt x="2868" y="1372"/>
                      <a:pt x="2888" y="1403"/>
                      <a:pt x="2931" y="1417"/>
                    </a:cubicBezTo>
                    <a:cubicBezTo>
                      <a:pt x="2956" y="1434"/>
                      <a:pt x="2988" y="1437"/>
                      <a:pt x="3013" y="1454"/>
                    </a:cubicBezTo>
                    <a:cubicBezTo>
                      <a:pt x="3066" y="1490"/>
                      <a:pt x="3115" y="1499"/>
                      <a:pt x="3177" y="1499"/>
                    </a:cubicBezTo>
                  </a:path>
                </a:pathLst>
              </a:custGeom>
              <a:noFill/>
              <a:ln w="88900" cap="sq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681" name="Freeform 17"/>
              <p:cNvSpPr>
                <a:spLocks/>
              </p:cNvSpPr>
              <p:nvPr/>
            </p:nvSpPr>
            <p:spPr bwMode="auto">
              <a:xfrm>
                <a:off x="816" y="2064"/>
                <a:ext cx="3250" cy="1337"/>
              </a:xfrm>
              <a:custGeom>
                <a:avLst/>
                <a:gdLst>
                  <a:gd name="T0" fmla="*/ 0 w 3154"/>
                  <a:gd name="T1" fmla="*/ 0 h 1289"/>
                  <a:gd name="T2" fmla="*/ 151838172 w 3154"/>
                  <a:gd name="T3" fmla="*/ 129579410 h 1289"/>
                  <a:gd name="T4" fmla="*/ 330082181 w 3154"/>
                  <a:gd name="T5" fmla="*/ 224135831 h 1289"/>
                  <a:gd name="T6" fmla="*/ 541333352 w 3154"/>
                  <a:gd name="T7" fmla="*/ 385235222 h 1289"/>
                  <a:gd name="T8" fmla="*/ 845009697 w 3154"/>
                  <a:gd name="T9" fmla="*/ 609371119 h 1289"/>
                  <a:gd name="T10" fmla="*/ 1237805111 w 3154"/>
                  <a:gd name="T11" fmla="*/ 770468850 h 1289"/>
                  <a:gd name="T12" fmla="*/ 1326928797 w 3154"/>
                  <a:gd name="T13" fmla="*/ 833509009 h 1289"/>
                  <a:gd name="T14" fmla="*/ 1508474622 w 3154"/>
                  <a:gd name="T15" fmla="*/ 896546512 h 1289"/>
                  <a:gd name="T16" fmla="*/ 1779142024 w 3154"/>
                  <a:gd name="T17" fmla="*/ 1026127615 h 1289"/>
                  <a:gd name="T18" fmla="*/ 1871564164 w 3154"/>
                  <a:gd name="T19" fmla="*/ 1057645305 h 1289"/>
                  <a:gd name="T20" fmla="*/ 2147483647 w 3154"/>
                  <a:gd name="T21" fmla="*/ 1344818308 h 1289"/>
                  <a:gd name="T22" fmla="*/ 2147483647 w 3154"/>
                  <a:gd name="T23" fmla="*/ 1442880659 h 1289"/>
                  <a:gd name="T24" fmla="*/ 2147483647 w 3154"/>
                  <a:gd name="T25" fmla="*/ 1474400473 h 1289"/>
                  <a:gd name="T26" fmla="*/ 2147483647 w 3154"/>
                  <a:gd name="T27" fmla="*/ 1698536769 h 1289"/>
                  <a:gd name="T28" fmla="*/ 2147483647 w 3154"/>
                  <a:gd name="T29" fmla="*/ 1891154314 h 1289"/>
                  <a:gd name="T30" fmla="*/ 2147483647 w 3154"/>
                  <a:gd name="T31" fmla="*/ 1985710569 h 1289"/>
                  <a:gd name="T32" fmla="*/ 2147483647 w 3154"/>
                  <a:gd name="T33" fmla="*/ 2115290610 h 1289"/>
                  <a:gd name="T34" fmla="*/ 2147483647 w 3154"/>
                  <a:gd name="T35" fmla="*/ 2147483647 h 1289"/>
                  <a:gd name="T36" fmla="*/ 2147483647 w 3154"/>
                  <a:gd name="T37" fmla="*/ 2147483647 h 1289"/>
                  <a:gd name="T38" fmla="*/ 2147483647 w 3154"/>
                  <a:gd name="T39" fmla="*/ 2147483647 h 1289"/>
                  <a:gd name="T40" fmla="*/ 2147483647 w 3154"/>
                  <a:gd name="T41" fmla="*/ 2147483647 h 1289"/>
                  <a:gd name="T42" fmla="*/ 2147483647 w 3154"/>
                  <a:gd name="T43" fmla="*/ 2147483647 h 1289"/>
                  <a:gd name="T44" fmla="*/ 2147483647 w 3154"/>
                  <a:gd name="T45" fmla="*/ 2147483647 h 1289"/>
                  <a:gd name="T46" fmla="*/ 2147483647 w 3154"/>
                  <a:gd name="T47" fmla="*/ 2147483647 h 1289"/>
                  <a:gd name="T48" fmla="*/ 2147483647 w 3154"/>
                  <a:gd name="T49" fmla="*/ 2147483647 h 1289"/>
                  <a:gd name="T50" fmla="*/ 2147483647 w 3154"/>
                  <a:gd name="T51" fmla="*/ 2147483647 h 1289"/>
                  <a:gd name="T52" fmla="*/ 2147483647 w 3154"/>
                  <a:gd name="T53" fmla="*/ 2147483647 h 1289"/>
                  <a:gd name="T54" fmla="*/ 2147483647 w 3154"/>
                  <a:gd name="T55" fmla="*/ 2147483647 h 1289"/>
                  <a:gd name="T56" fmla="*/ 2147483647 w 3154"/>
                  <a:gd name="T57" fmla="*/ 2147483647 h 1289"/>
                  <a:gd name="T58" fmla="*/ 2147483647 w 3154"/>
                  <a:gd name="T59" fmla="*/ 2147483647 h 1289"/>
                  <a:gd name="T60" fmla="*/ 2147483647 w 3154"/>
                  <a:gd name="T61" fmla="*/ 2147483647 h 1289"/>
                  <a:gd name="T62" fmla="*/ 2147483647 w 3154"/>
                  <a:gd name="T63" fmla="*/ 2147483647 h 12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54"/>
                  <a:gd name="T97" fmla="*/ 0 h 1289"/>
                  <a:gd name="T98" fmla="*/ 3154 w 3154"/>
                  <a:gd name="T99" fmla="*/ 1289 h 12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54" h="1289">
                    <a:moveTo>
                      <a:pt x="0" y="0"/>
                    </a:moveTo>
                    <a:cubicBezTo>
                      <a:pt x="16" y="11"/>
                      <a:pt x="29" y="27"/>
                      <a:pt x="46" y="37"/>
                    </a:cubicBezTo>
                    <a:cubicBezTo>
                      <a:pt x="122" y="83"/>
                      <a:pt x="21" y="2"/>
                      <a:pt x="100" y="64"/>
                    </a:cubicBezTo>
                    <a:cubicBezTo>
                      <a:pt x="126" y="84"/>
                      <a:pt x="132" y="99"/>
                      <a:pt x="164" y="110"/>
                    </a:cubicBezTo>
                    <a:cubicBezTo>
                      <a:pt x="191" y="136"/>
                      <a:pt x="221" y="163"/>
                      <a:pt x="256" y="174"/>
                    </a:cubicBezTo>
                    <a:cubicBezTo>
                      <a:pt x="294" y="199"/>
                      <a:pt x="335" y="200"/>
                      <a:pt x="375" y="220"/>
                    </a:cubicBezTo>
                    <a:cubicBezTo>
                      <a:pt x="385" y="225"/>
                      <a:pt x="392" y="234"/>
                      <a:pt x="402" y="238"/>
                    </a:cubicBezTo>
                    <a:cubicBezTo>
                      <a:pt x="420" y="246"/>
                      <a:pt x="441" y="245"/>
                      <a:pt x="457" y="256"/>
                    </a:cubicBezTo>
                    <a:cubicBezTo>
                      <a:pt x="499" y="284"/>
                      <a:pt x="475" y="272"/>
                      <a:pt x="539" y="293"/>
                    </a:cubicBezTo>
                    <a:cubicBezTo>
                      <a:pt x="548" y="296"/>
                      <a:pt x="567" y="302"/>
                      <a:pt x="567" y="302"/>
                    </a:cubicBezTo>
                    <a:cubicBezTo>
                      <a:pt x="624" y="340"/>
                      <a:pt x="684" y="362"/>
                      <a:pt x="750" y="384"/>
                    </a:cubicBezTo>
                    <a:cubicBezTo>
                      <a:pt x="777" y="393"/>
                      <a:pt x="805" y="403"/>
                      <a:pt x="832" y="412"/>
                    </a:cubicBezTo>
                    <a:cubicBezTo>
                      <a:pt x="841" y="415"/>
                      <a:pt x="859" y="421"/>
                      <a:pt x="859" y="421"/>
                    </a:cubicBezTo>
                    <a:cubicBezTo>
                      <a:pt x="896" y="456"/>
                      <a:pt x="965" y="469"/>
                      <a:pt x="1015" y="485"/>
                    </a:cubicBezTo>
                    <a:cubicBezTo>
                      <a:pt x="1101" y="543"/>
                      <a:pt x="1186" y="534"/>
                      <a:pt x="1289" y="540"/>
                    </a:cubicBezTo>
                    <a:cubicBezTo>
                      <a:pt x="1342" y="558"/>
                      <a:pt x="1399" y="560"/>
                      <a:pt x="1454" y="567"/>
                    </a:cubicBezTo>
                    <a:cubicBezTo>
                      <a:pt x="1494" y="577"/>
                      <a:pt x="1533" y="590"/>
                      <a:pt x="1572" y="604"/>
                    </a:cubicBezTo>
                    <a:cubicBezTo>
                      <a:pt x="1613" y="643"/>
                      <a:pt x="1725" y="667"/>
                      <a:pt x="1783" y="686"/>
                    </a:cubicBezTo>
                    <a:cubicBezTo>
                      <a:pt x="1943" y="738"/>
                      <a:pt x="2099" y="806"/>
                      <a:pt x="2267" y="823"/>
                    </a:cubicBezTo>
                    <a:cubicBezTo>
                      <a:pt x="2335" y="840"/>
                      <a:pt x="2401" y="865"/>
                      <a:pt x="2468" y="887"/>
                    </a:cubicBezTo>
                    <a:cubicBezTo>
                      <a:pt x="2486" y="893"/>
                      <a:pt x="2505" y="899"/>
                      <a:pt x="2523" y="905"/>
                    </a:cubicBezTo>
                    <a:cubicBezTo>
                      <a:pt x="2532" y="908"/>
                      <a:pt x="2551" y="914"/>
                      <a:pt x="2551" y="914"/>
                    </a:cubicBezTo>
                    <a:cubicBezTo>
                      <a:pt x="2577" y="941"/>
                      <a:pt x="2612" y="954"/>
                      <a:pt x="2642" y="978"/>
                    </a:cubicBezTo>
                    <a:cubicBezTo>
                      <a:pt x="2648" y="983"/>
                      <a:pt x="2672" y="1011"/>
                      <a:pt x="2679" y="1015"/>
                    </a:cubicBezTo>
                    <a:cubicBezTo>
                      <a:pt x="2696" y="1023"/>
                      <a:pt x="2734" y="1033"/>
                      <a:pt x="2734" y="1033"/>
                    </a:cubicBezTo>
                    <a:cubicBezTo>
                      <a:pt x="2761" y="1061"/>
                      <a:pt x="2759" y="1075"/>
                      <a:pt x="2798" y="1088"/>
                    </a:cubicBezTo>
                    <a:cubicBezTo>
                      <a:pt x="2821" y="1103"/>
                      <a:pt x="2839" y="1129"/>
                      <a:pt x="2862" y="1143"/>
                    </a:cubicBezTo>
                    <a:cubicBezTo>
                      <a:pt x="2870" y="1148"/>
                      <a:pt x="2881" y="1148"/>
                      <a:pt x="2889" y="1152"/>
                    </a:cubicBezTo>
                    <a:cubicBezTo>
                      <a:pt x="2926" y="1171"/>
                      <a:pt x="2959" y="1194"/>
                      <a:pt x="2999" y="1207"/>
                    </a:cubicBezTo>
                    <a:cubicBezTo>
                      <a:pt x="3046" y="1238"/>
                      <a:pt x="3037" y="1242"/>
                      <a:pt x="3099" y="1262"/>
                    </a:cubicBezTo>
                    <a:cubicBezTo>
                      <a:pt x="3108" y="1265"/>
                      <a:pt x="3127" y="1271"/>
                      <a:pt x="3127" y="1271"/>
                    </a:cubicBezTo>
                    <a:cubicBezTo>
                      <a:pt x="3136" y="1277"/>
                      <a:pt x="3154" y="1289"/>
                      <a:pt x="3154" y="1289"/>
                    </a:cubicBezTo>
                  </a:path>
                </a:pathLst>
              </a:custGeom>
              <a:noFill/>
              <a:ln w="63500" cap="sq">
                <a:solidFill>
                  <a:srgbClr val="FF0000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682" name="Oval 18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 defTabSz="914400"/>
                <a:endParaRPr lang="it-IT" sz="2000" b="1" u="sng">
                  <a:solidFill>
                    <a:schemeClr val="tx1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3683" name="Freeform 19"/>
              <p:cNvSpPr>
                <a:spLocks/>
              </p:cNvSpPr>
              <p:nvPr/>
            </p:nvSpPr>
            <p:spPr bwMode="auto">
              <a:xfrm>
                <a:off x="1152" y="1776"/>
                <a:ext cx="251" cy="393"/>
              </a:xfrm>
              <a:custGeom>
                <a:avLst/>
                <a:gdLst>
                  <a:gd name="T0" fmla="*/ 0 w 251"/>
                  <a:gd name="T1" fmla="*/ 990419916 h 393"/>
                  <a:gd name="T2" fmla="*/ 183972371 w 251"/>
                  <a:gd name="T3" fmla="*/ 854331383 h 393"/>
                  <a:gd name="T4" fmla="*/ 345262636 w 251"/>
                  <a:gd name="T5" fmla="*/ 715724834 h 393"/>
                  <a:gd name="T6" fmla="*/ 506552837 w 251"/>
                  <a:gd name="T7" fmla="*/ 483868650 h 393"/>
                  <a:gd name="T8" fmla="*/ 529231871 w 251"/>
                  <a:gd name="T9" fmla="*/ 415825151 h 393"/>
                  <a:gd name="T10" fmla="*/ 599797870 w 251"/>
                  <a:gd name="T11" fmla="*/ 370464013 h 393"/>
                  <a:gd name="T12" fmla="*/ 461189904 w 251"/>
                  <a:gd name="T13" fmla="*/ 161290126 h 393"/>
                  <a:gd name="T14" fmla="*/ 413306139 w 251"/>
                  <a:gd name="T15" fmla="*/ 0 h 3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1"/>
                  <a:gd name="T25" fmla="*/ 0 h 393"/>
                  <a:gd name="T26" fmla="*/ 251 w 251"/>
                  <a:gd name="T27" fmla="*/ 393 h 3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1" h="393">
                    <a:moveTo>
                      <a:pt x="0" y="393"/>
                    </a:moveTo>
                    <a:cubicBezTo>
                      <a:pt x="27" y="353"/>
                      <a:pt x="38" y="368"/>
                      <a:pt x="73" y="339"/>
                    </a:cubicBezTo>
                    <a:cubicBezTo>
                      <a:pt x="96" y="320"/>
                      <a:pt x="112" y="301"/>
                      <a:pt x="137" y="284"/>
                    </a:cubicBezTo>
                    <a:cubicBezTo>
                      <a:pt x="150" y="243"/>
                      <a:pt x="172" y="222"/>
                      <a:pt x="201" y="192"/>
                    </a:cubicBezTo>
                    <a:cubicBezTo>
                      <a:pt x="204" y="183"/>
                      <a:pt x="204" y="172"/>
                      <a:pt x="210" y="165"/>
                    </a:cubicBezTo>
                    <a:cubicBezTo>
                      <a:pt x="217" y="156"/>
                      <a:pt x="235" y="158"/>
                      <a:pt x="238" y="147"/>
                    </a:cubicBezTo>
                    <a:cubicBezTo>
                      <a:pt x="251" y="102"/>
                      <a:pt x="206" y="88"/>
                      <a:pt x="183" y="64"/>
                    </a:cubicBezTo>
                    <a:cubicBezTo>
                      <a:pt x="163" y="6"/>
                      <a:pt x="164" y="28"/>
                      <a:pt x="164" y="0"/>
                    </a:cubicBezTo>
                  </a:path>
                </a:pathLst>
              </a:custGeom>
              <a:noFill/>
              <a:ln w="88900" cap="sq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72" name="Rectangle 20"/>
              <p:cNvSpPr>
                <a:spLocks noChangeArrowheads="1"/>
              </p:cNvSpPr>
              <p:nvPr/>
            </p:nvSpPr>
            <p:spPr bwMode="auto">
              <a:xfrm>
                <a:off x="3360" y="2688"/>
                <a:ext cx="484" cy="20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 eaLnBrk="0" hangingPunct="0">
                  <a:defRPr/>
                </a:pPr>
                <a:r>
                  <a:rPr kumimoji="1" lang="it-IT" sz="1400" b="1" u="sng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rPr>
                  <a:t>Rimini</a:t>
                </a:r>
              </a:p>
            </p:txBody>
          </p:sp>
          <p:sp>
            <p:nvSpPr>
              <p:cNvPr id="49173" name="Rectangle 21"/>
              <p:cNvSpPr>
                <a:spLocks noChangeArrowheads="1"/>
              </p:cNvSpPr>
              <p:nvPr/>
            </p:nvSpPr>
            <p:spPr bwMode="auto">
              <a:xfrm>
                <a:off x="3696" y="2928"/>
                <a:ext cx="597" cy="205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kumimoji="1" lang="it-IT" sz="1400" b="1" u="sng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rPr>
                  <a:t>Riccione</a:t>
                </a:r>
              </a:p>
            </p:txBody>
          </p:sp>
          <p:sp>
            <p:nvSpPr>
              <p:cNvPr id="49174" name="Rectangle 22"/>
              <p:cNvSpPr>
                <a:spLocks noChangeArrowheads="1"/>
              </p:cNvSpPr>
              <p:nvPr/>
            </p:nvSpPr>
            <p:spPr bwMode="auto">
              <a:xfrm>
                <a:off x="2256" y="1536"/>
                <a:ext cx="613" cy="2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kumimoji="1" lang="it-IT" sz="1400" b="1" u="sng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rPr>
                  <a:t>Ravenna</a:t>
                </a:r>
              </a:p>
            </p:txBody>
          </p:sp>
          <p:sp>
            <p:nvSpPr>
              <p:cNvPr id="49175" name="Rectangle 23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373" cy="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kumimoji="1" lang="it-IT" sz="1400" b="1" u="sng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rPr>
                  <a:t>Forlì</a:t>
                </a:r>
              </a:p>
            </p:txBody>
          </p:sp>
          <p:sp>
            <p:nvSpPr>
              <p:cNvPr id="49176" name="Rectangle 24"/>
              <p:cNvSpPr>
                <a:spLocks noChangeArrowheads="1"/>
              </p:cNvSpPr>
              <p:nvPr/>
            </p:nvSpPr>
            <p:spPr bwMode="auto">
              <a:xfrm>
                <a:off x="1344" y="3648"/>
                <a:ext cx="465" cy="259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 eaLnBrk="0" hangingPunct="0">
                  <a:defRPr/>
                </a:pPr>
                <a:r>
                  <a:rPr kumimoji="1" lang="it-IT" sz="2000" b="1" u="sng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ea typeface="+mn-ea"/>
                    <a:cs typeface="Arial" pitchFamily="34" charset="0"/>
                  </a:rPr>
                  <a:t>E 45</a:t>
                </a:r>
              </a:p>
            </p:txBody>
          </p:sp>
          <p:sp>
            <p:nvSpPr>
              <p:cNvPr id="49177" name="Rectangle 25"/>
              <p:cNvSpPr>
                <a:spLocks noChangeArrowheads="1"/>
              </p:cNvSpPr>
              <p:nvPr/>
            </p:nvSpPr>
            <p:spPr bwMode="auto">
              <a:xfrm>
                <a:off x="4080" y="3393"/>
                <a:ext cx="430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kumimoji="1" lang="it-IT" sz="2000" b="1" u="sng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+mn-ea"/>
                    <a:cs typeface="Arial" pitchFamily="34" charset="0"/>
                  </a:rPr>
                  <a:t>A14</a:t>
                </a:r>
              </a:p>
            </p:txBody>
          </p:sp>
          <p:sp>
            <p:nvSpPr>
              <p:cNvPr id="49178" name="Rectangle 2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43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kumimoji="1" lang="it-IT" sz="2000" b="1" u="sng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+mn-ea"/>
                    <a:cs typeface="Arial" pitchFamily="34" charset="0"/>
                  </a:rPr>
                  <a:t>A14</a:t>
                </a:r>
              </a:p>
            </p:txBody>
          </p:sp>
          <p:sp>
            <p:nvSpPr>
              <p:cNvPr id="113691" name="Rectangle 27"/>
              <p:cNvSpPr>
                <a:spLocks noChangeArrowheads="1"/>
              </p:cNvSpPr>
              <p:nvPr/>
            </p:nvSpPr>
            <p:spPr bwMode="auto">
              <a:xfrm>
                <a:off x="4275" y="1260"/>
                <a:ext cx="1200" cy="1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defTabSz="914400" eaLnBrk="0" hangingPunct="0">
                  <a:spcBef>
                    <a:spcPct val="50000"/>
                  </a:spcBef>
                </a:pPr>
                <a:endParaRPr kumimoji="1" lang="it-IT" sz="1200" b="1" u="sng">
                  <a:solidFill>
                    <a:schemeClr val="tx1"/>
                  </a:solidFill>
                  <a:latin typeface="Georgia" pitchFamily="18" charset="0"/>
                  <a:cs typeface="Arial" charset="0"/>
                </a:endParaRPr>
              </a:p>
              <a:p>
                <a:pPr algn="l" defTabSz="914400" eaLnBrk="0" hangingPunct="0">
                  <a:spcBef>
                    <a:spcPct val="50000"/>
                  </a:spcBef>
                </a:pPr>
                <a:r>
                  <a:rPr kumimoji="1" lang="it-IT" sz="1200" b="1" u="sng">
                    <a:solidFill>
                      <a:schemeClr val="hlink"/>
                    </a:solidFill>
                    <a:latin typeface="Georgia" pitchFamily="18" charset="0"/>
                    <a:cs typeface="Arial" charset="0"/>
                  </a:rPr>
                  <a:t>Osp. Ravenna   26 km</a:t>
                </a:r>
              </a:p>
              <a:p>
                <a:pPr algn="l" defTabSz="914400" eaLnBrk="0" hangingPunct="0">
                  <a:spcBef>
                    <a:spcPct val="50000"/>
                  </a:spcBef>
                </a:pPr>
                <a:r>
                  <a:rPr kumimoji="1" lang="it-IT" sz="1200" b="1" u="sng">
                    <a:solidFill>
                      <a:schemeClr val="hlink"/>
                    </a:solidFill>
                    <a:latin typeface="Georgia" pitchFamily="18" charset="0"/>
                    <a:cs typeface="Arial" charset="0"/>
                  </a:rPr>
                  <a:t>Osp. Faenza      36 km</a:t>
                </a:r>
              </a:p>
              <a:p>
                <a:pPr algn="l" defTabSz="914400" eaLnBrk="0" hangingPunct="0">
                  <a:spcBef>
                    <a:spcPct val="50000"/>
                  </a:spcBef>
                </a:pPr>
                <a:r>
                  <a:rPr kumimoji="1" lang="it-IT" sz="1200" b="1" u="sng">
                    <a:solidFill>
                      <a:schemeClr val="hlink"/>
                    </a:solidFill>
                    <a:latin typeface="Georgia" pitchFamily="18" charset="0"/>
                    <a:cs typeface="Arial" charset="0"/>
                  </a:rPr>
                  <a:t>Osp. Lugo	        45 km</a:t>
                </a:r>
              </a:p>
              <a:p>
                <a:pPr algn="l" defTabSz="914400" eaLnBrk="0" hangingPunct="0">
                  <a:spcBef>
                    <a:spcPct val="50000"/>
                  </a:spcBef>
                </a:pPr>
                <a:r>
                  <a:rPr kumimoji="1" lang="it-IT" sz="1200" b="1" u="sng">
                    <a:solidFill>
                      <a:schemeClr val="hlink"/>
                    </a:solidFill>
                    <a:latin typeface="Georgia" pitchFamily="18" charset="0"/>
                    <a:cs typeface="Arial" charset="0"/>
                  </a:rPr>
                  <a:t>Osp. Forlì	        23 km</a:t>
                </a:r>
              </a:p>
              <a:p>
                <a:pPr algn="l" defTabSz="914400" eaLnBrk="0" hangingPunct="0">
                  <a:spcBef>
                    <a:spcPct val="50000"/>
                  </a:spcBef>
                </a:pPr>
                <a:r>
                  <a:rPr kumimoji="1" lang="it-IT" sz="1200" b="1" u="sng">
                    <a:solidFill>
                      <a:schemeClr val="hlink"/>
                    </a:solidFill>
                    <a:latin typeface="Georgia" pitchFamily="18" charset="0"/>
                    <a:cs typeface="Arial" charset="0"/>
                  </a:rPr>
                  <a:t>Osp. Cesena       1 1 km</a:t>
                </a:r>
              </a:p>
              <a:p>
                <a:pPr algn="l" defTabSz="914400" eaLnBrk="0" hangingPunct="0">
                  <a:spcBef>
                    <a:spcPct val="50000"/>
                  </a:spcBef>
                </a:pPr>
                <a:r>
                  <a:rPr kumimoji="1" lang="it-IT" sz="1200" b="1" u="sng">
                    <a:solidFill>
                      <a:schemeClr val="hlink"/>
                    </a:solidFill>
                    <a:latin typeface="Georgia" pitchFamily="18" charset="0"/>
                    <a:cs typeface="Arial" charset="0"/>
                  </a:rPr>
                  <a:t>Osp. Rimini       39 km</a:t>
                </a:r>
              </a:p>
              <a:p>
                <a:pPr algn="l" defTabSz="914400" eaLnBrk="0" hangingPunct="0">
                  <a:spcBef>
                    <a:spcPct val="50000"/>
                  </a:spcBef>
                </a:pPr>
                <a:r>
                  <a:rPr kumimoji="1" lang="it-IT" sz="1200" b="1" u="sng">
                    <a:solidFill>
                      <a:schemeClr val="hlink"/>
                    </a:solidFill>
                    <a:latin typeface="Georgia" pitchFamily="18" charset="0"/>
                    <a:cs typeface="Arial" charset="0"/>
                  </a:rPr>
                  <a:t>Osp. Riccione   45 km</a:t>
                </a:r>
              </a:p>
            </p:txBody>
          </p:sp>
          <p:sp>
            <p:nvSpPr>
              <p:cNvPr id="49180" name="Rectangle 28"/>
              <p:cNvSpPr>
                <a:spLocks noChangeArrowheads="1"/>
              </p:cNvSpPr>
              <p:nvPr/>
            </p:nvSpPr>
            <p:spPr bwMode="auto">
              <a:xfrm>
                <a:off x="384" y="2016"/>
                <a:ext cx="510" cy="16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kumimoji="1" lang="it-IT" sz="1000" b="1" u="sng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ea typeface="+mn-ea"/>
                    <a:cs typeface="Arial" pitchFamily="34" charset="0"/>
                  </a:rPr>
                  <a:t>Via Emilia</a:t>
                </a:r>
              </a:p>
            </p:txBody>
          </p:sp>
          <p:sp>
            <p:nvSpPr>
              <p:cNvPr id="49181" name="Rectangle 29"/>
              <p:cNvSpPr>
                <a:spLocks noChangeArrowheads="1"/>
              </p:cNvSpPr>
              <p:nvPr/>
            </p:nvSpPr>
            <p:spPr bwMode="auto">
              <a:xfrm>
                <a:off x="4032" y="3264"/>
                <a:ext cx="510" cy="16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kumimoji="1" lang="it-IT" sz="1000" b="1" u="sng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ea typeface="+mn-ea"/>
                    <a:cs typeface="Arial" pitchFamily="34" charset="0"/>
                  </a:rPr>
                  <a:t>Via Emilia</a:t>
                </a:r>
              </a:p>
            </p:txBody>
          </p:sp>
          <p:sp>
            <p:nvSpPr>
              <p:cNvPr id="113694" name="Rectangle 30"/>
              <p:cNvSpPr>
                <a:spLocks noChangeArrowheads="1"/>
              </p:cNvSpPr>
              <p:nvPr/>
            </p:nvSpPr>
            <p:spPr bwMode="auto">
              <a:xfrm>
                <a:off x="4275" y="720"/>
                <a:ext cx="909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kumimoji="1" lang="it-IT" sz="1200" b="1" u="sng">
                    <a:solidFill>
                      <a:schemeClr val="accent2"/>
                    </a:solidFill>
                    <a:latin typeface="Georgia" pitchFamily="18" charset="0"/>
                    <a:cs typeface="Arial" charset="0"/>
                  </a:rPr>
                  <a:t>Distanze </a:t>
                </a:r>
              </a:p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kumimoji="1" lang="it-IT" sz="1200" b="1" u="sng">
                    <a:solidFill>
                      <a:schemeClr val="accent2"/>
                    </a:solidFill>
                    <a:latin typeface="Georgia" pitchFamily="18" charset="0"/>
                    <a:cs typeface="Arial" charset="0"/>
                  </a:rPr>
                  <a:t>da Pievesestina:</a:t>
                </a:r>
              </a:p>
            </p:txBody>
          </p:sp>
          <p:sp>
            <p:nvSpPr>
              <p:cNvPr id="113695" name="Freeform 31"/>
              <p:cNvSpPr>
                <a:spLocks/>
              </p:cNvSpPr>
              <p:nvPr/>
            </p:nvSpPr>
            <p:spPr bwMode="auto">
              <a:xfrm>
                <a:off x="1152" y="1776"/>
                <a:ext cx="1008" cy="432"/>
              </a:xfrm>
              <a:custGeom>
                <a:avLst/>
                <a:gdLst>
                  <a:gd name="T0" fmla="*/ 0 w 740"/>
                  <a:gd name="T1" fmla="*/ 2147483647 h 192"/>
                  <a:gd name="T2" fmla="*/ 2147483647 w 740"/>
                  <a:gd name="T3" fmla="*/ 2147483647 h 192"/>
                  <a:gd name="T4" fmla="*/ 2147483647 w 740"/>
                  <a:gd name="T5" fmla="*/ 2147483647 h 192"/>
                  <a:gd name="T6" fmla="*/ 2147483647 w 740"/>
                  <a:gd name="T7" fmla="*/ 2147483647 h 192"/>
                  <a:gd name="T8" fmla="*/ 2147483647 w 740"/>
                  <a:gd name="T9" fmla="*/ 2147483647 h 192"/>
                  <a:gd name="T10" fmla="*/ 2147483647 w 740"/>
                  <a:gd name="T11" fmla="*/ 2147483647 h 192"/>
                  <a:gd name="T12" fmla="*/ 2147483647 w 740"/>
                  <a:gd name="T13" fmla="*/ 2147483647 h 192"/>
                  <a:gd name="T14" fmla="*/ 2147483647 w 740"/>
                  <a:gd name="T15" fmla="*/ 0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0"/>
                  <a:gd name="T25" fmla="*/ 0 h 192"/>
                  <a:gd name="T26" fmla="*/ 740 w 740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0" h="192">
                    <a:moveTo>
                      <a:pt x="0" y="192"/>
                    </a:moveTo>
                    <a:cubicBezTo>
                      <a:pt x="64" y="171"/>
                      <a:pt x="135" y="170"/>
                      <a:pt x="201" y="155"/>
                    </a:cubicBezTo>
                    <a:cubicBezTo>
                      <a:pt x="216" y="152"/>
                      <a:pt x="231" y="150"/>
                      <a:pt x="246" y="146"/>
                    </a:cubicBezTo>
                    <a:cubicBezTo>
                      <a:pt x="265" y="141"/>
                      <a:pt x="301" y="128"/>
                      <a:pt x="301" y="128"/>
                    </a:cubicBezTo>
                    <a:cubicBezTo>
                      <a:pt x="316" y="113"/>
                      <a:pt x="327" y="100"/>
                      <a:pt x="347" y="91"/>
                    </a:cubicBezTo>
                    <a:cubicBezTo>
                      <a:pt x="365" y="83"/>
                      <a:pt x="402" y="73"/>
                      <a:pt x="402" y="73"/>
                    </a:cubicBezTo>
                    <a:cubicBezTo>
                      <a:pt x="458" y="36"/>
                      <a:pt x="518" y="41"/>
                      <a:pt x="585" y="36"/>
                    </a:cubicBezTo>
                    <a:cubicBezTo>
                      <a:pt x="637" y="23"/>
                      <a:pt x="686" y="0"/>
                      <a:pt x="740" y="0"/>
                    </a:cubicBezTo>
                  </a:path>
                </a:pathLst>
              </a:custGeom>
              <a:noFill/>
              <a:ln w="25400" cap="sq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696" name="Freeform 32"/>
              <p:cNvSpPr>
                <a:spLocks/>
              </p:cNvSpPr>
              <p:nvPr/>
            </p:nvSpPr>
            <p:spPr bwMode="auto">
              <a:xfrm>
                <a:off x="2160" y="1776"/>
                <a:ext cx="1776" cy="1536"/>
              </a:xfrm>
              <a:custGeom>
                <a:avLst/>
                <a:gdLst>
                  <a:gd name="T0" fmla="*/ 0 w 528"/>
                  <a:gd name="T1" fmla="*/ 0 h 768"/>
                  <a:gd name="T2" fmla="*/ 2147483647 w 528"/>
                  <a:gd name="T3" fmla="*/ 2147483647 h 768"/>
                  <a:gd name="T4" fmla="*/ 0 60000 65536"/>
                  <a:gd name="T5" fmla="*/ 0 60000 65536"/>
                  <a:gd name="T6" fmla="*/ 0 w 528"/>
                  <a:gd name="T7" fmla="*/ 0 h 768"/>
                  <a:gd name="T8" fmla="*/ 528 w 528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8" h="768">
                    <a:moveTo>
                      <a:pt x="0" y="0"/>
                    </a:moveTo>
                    <a:cubicBezTo>
                      <a:pt x="124" y="260"/>
                      <a:pt x="248" y="520"/>
                      <a:pt x="528" y="76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697" name="Oval 33"/>
              <p:cNvSpPr>
                <a:spLocks noChangeArrowheads="1"/>
              </p:cNvSpPr>
              <p:nvPr/>
            </p:nvSpPr>
            <p:spPr bwMode="auto">
              <a:xfrm>
                <a:off x="3264" y="2880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 defTabSz="914400"/>
                <a:endParaRPr lang="it-IT" sz="2000" b="1" u="sng">
                  <a:solidFill>
                    <a:schemeClr val="tx1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3698" name="Oval 34"/>
              <p:cNvSpPr>
                <a:spLocks noChangeArrowheads="1"/>
              </p:cNvSpPr>
              <p:nvPr/>
            </p:nvSpPr>
            <p:spPr bwMode="auto">
              <a:xfrm>
                <a:off x="3600" y="3072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 defTabSz="914400"/>
                <a:endParaRPr lang="it-IT" sz="2000" b="1" u="sng">
                  <a:solidFill>
                    <a:schemeClr val="tx1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3699" name="Freeform 35"/>
              <p:cNvSpPr>
                <a:spLocks/>
              </p:cNvSpPr>
              <p:nvPr/>
            </p:nvSpPr>
            <p:spPr bwMode="auto">
              <a:xfrm flipH="1">
                <a:off x="2160" y="1776"/>
                <a:ext cx="192" cy="864"/>
              </a:xfrm>
              <a:custGeom>
                <a:avLst/>
                <a:gdLst>
                  <a:gd name="T0" fmla="*/ 0 w 740"/>
                  <a:gd name="T1" fmla="*/ 2147483647 h 192"/>
                  <a:gd name="T2" fmla="*/ 2699 w 740"/>
                  <a:gd name="T3" fmla="*/ 2147483647 h 192"/>
                  <a:gd name="T4" fmla="*/ 3303 w 740"/>
                  <a:gd name="T5" fmla="*/ 2147483647 h 192"/>
                  <a:gd name="T6" fmla="*/ 4042 w 740"/>
                  <a:gd name="T7" fmla="*/ 2147483647 h 192"/>
                  <a:gd name="T8" fmla="*/ 4660 w 740"/>
                  <a:gd name="T9" fmla="*/ 2147483647 h 192"/>
                  <a:gd name="T10" fmla="*/ 5399 w 740"/>
                  <a:gd name="T11" fmla="*/ 2147483647 h 192"/>
                  <a:gd name="T12" fmla="*/ 7856 w 740"/>
                  <a:gd name="T13" fmla="*/ 2147483647 h 192"/>
                  <a:gd name="T14" fmla="*/ 9938 w 740"/>
                  <a:gd name="T15" fmla="*/ 0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0"/>
                  <a:gd name="T25" fmla="*/ 0 h 192"/>
                  <a:gd name="T26" fmla="*/ 740 w 740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0" h="192">
                    <a:moveTo>
                      <a:pt x="0" y="192"/>
                    </a:moveTo>
                    <a:cubicBezTo>
                      <a:pt x="64" y="171"/>
                      <a:pt x="135" y="170"/>
                      <a:pt x="201" y="155"/>
                    </a:cubicBezTo>
                    <a:cubicBezTo>
                      <a:pt x="216" y="152"/>
                      <a:pt x="231" y="150"/>
                      <a:pt x="246" y="146"/>
                    </a:cubicBezTo>
                    <a:cubicBezTo>
                      <a:pt x="265" y="141"/>
                      <a:pt x="301" y="128"/>
                      <a:pt x="301" y="128"/>
                    </a:cubicBezTo>
                    <a:cubicBezTo>
                      <a:pt x="316" y="113"/>
                      <a:pt x="327" y="100"/>
                      <a:pt x="347" y="91"/>
                    </a:cubicBezTo>
                    <a:cubicBezTo>
                      <a:pt x="365" y="83"/>
                      <a:pt x="402" y="73"/>
                      <a:pt x="402" y="73"/>
                    </a:cubicBezTo>
                    <a:cubicBezTo>
                      <a:pt x="458" y="36"/>
                      <a:pt x="518" y="41"/>
                      <a:pt x="585" y="36"/>
                    </a:cubicBezTo>
                    <a:cubicBezTo>
                      <a:pt x="637" y="23"/>
                      <a:pt x="686" y="0"/>
                      <a:pt x="740" y="0"/>
                    </a:cubicBezTo>
                  </a:path>
                </a:pathLst>
              </a:custGeom>
              <a:noFill/>
              <a:ln w="38100" cap="sq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113700" name="Picture 36"/>
              <p:cNvPicPr>
                <a:picLocks noChangeAspect="1" noChangeArrowheads="1"/>
              </p:cNvPicPr>
              <p:nvPr/>
            </p:nvPicPr>
            <p:blipFill>
              <a:blip r:embed="rId3"/>
              <a:srcRect l="17122" t="44679" r="33855" b="27116"/>
              <a:stretch>
                <a:fillRect/>
              </a:stretch>
            </p:blipFill>
            <p:spPr bwMode="auto">
              <a:xfrm>
                <a:off x="2880" y="2205"/>
                <a:ext cx="726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701" name="Freeform 37"/>
              <p:cNvSpPr>
                <a:spLocks/>
              </p:cNvSpPr>
              <p:nvPr/>
            </p:nvSpPr>
            <p:spPr bwMode="auto">
              <a:xfrm>
                <a:off x="1776" y="1776"/>
                <a:ext cx="404" cy="624"/>
              </a:xfrm>
              <a:custGeom>
                <a:avLst/>
                <a:gdLst>
                  <a:gd name="T0" fmla="*/ 0 w 740"/>
                  <a:gd name="T1" fmla="*/ 2147483647 h 192"/>
                  <a:gd name="T2" fmla="*/ 2182581 w 740"/>
                  <a:gd name="T3" fmla="*/ 2147483647 h 192"/>
                  <a:gd name="T4" fmla="*/ 2671218 w 740"/>
                  <a:gd name="T5" fmla="*/ 2147483647 h 192"/>
                  <a:gd name="T6" fmla="*/ 3268430 w 740"/>
                  <a:gd name="T7" fmla="*/ 2147483647 h 192"/>
                  <a:gd name="T8" fmla="*/ 3767929 w 740"/>
                  <a:gd name="T9" fmla="*/ 2147483647 h 192"/>
                  <a:gd name="T10" fmla="*/ 4365152 w 740"/>
                  <a:gd name="T11" fmla="*/ 2147483647 h 192"/>
                  <a:gd name="T12" fmla="*/ 6352265 w 740"/>
                  <a:gd name="T13" fmla="*/ 2147483647 h 192"/>
                  <a:gd name="T14" fmla="*/ 8035354 w 740"/>
                  <a:gd name="T15" fmla="*/ 0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0"/>
                  <a:gd name="T25" fmla="*/ 0 h 192"/>
                  <a:gd name="T26" fmla="*/ 740 w 740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0" h="192">
                    <a:moveTo>
                      <a:pt x="0" y="192"/>
                    </a:moveTo>
                    <a:cubicBezTo>
                      <a:pt x="64" y="171"/>
                      <a:pt x="135" y="170"/>
                      <a:pt x="201" y="155"/>
                    </a:cubicBezTo>
                    <a:cubicBezTo>
                      <a:pt x="216" y="152"/>
                      <a:pt x="231" y="150"/>
                      <a:pt x="246" y="146"/>
                    </a:cubicBezTo>
                    <a:cubicBezTo>
                      <a:pt x="265" y="141"/>
                      <a:pt x="301" y="128"/>
                      <a:pt x="301" y="128"/>
                    </a:cubicBezTo>
                    <a:cubicBezTo>
                      <a:pt x="316" y="113"/>
                      <a:pt x="327" y="100"/>
                      <a:pt x="347" y="91"/>
                    </a:cubicBezTo>
                    <a:cubicBezTo>
                      <a:pt x="365" y="83"/>
                      <a:pt x="402" y="73"/>
                      <a:pt x="402" y="73"/>
                    </a:cubicBezTo>
                    <a:cubicBezTo>
                      <a:pt x="458" y="36"/>
                      <a:pt x="518" y="41"/>
                      <a:pt x="585" y="36"/>
                    </a:cubicBezTo>
                    <a:cubicBezTo>
                      <a:pt x="637" y="23"/>
                      <a:pt x="686" y="0"/>
                      <a:pt x="740" y="0"/>
                    </a:cubicBezTo>
                  </a:path>
                </a:pathLst>
              </a:custGeom>
              <a:noFill/>
              <a:ln w="25400" cap="sq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90" name="Rectangle 38"/>
              <p:cNvSpPr>
                <a:spLocks noChangeArrowheads="1"/>
              </p:cNvSpPr>
              <p:nvPr/>
            </p:nvSpPr>
            <p:spPr bwMode="auto">
              <a:xfrm>
                <a:off x="2112" y="1824"/>
                <a:ext cx="412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914400" eaLnBrk="0" hangingPunct="0">
                  <a:defRPr/>
                </a:pPr>
                <a:r>
                  <a:rPr kumimoji="1" lang="it-IT" sz="2000" b="1" u="sng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+mn-ea"/>
                    <a:cs typeface="Arial" pitchFamily="34" charset="0"/>
                  </a:rPr>
                  <a:t>E 45</a:t>
                </a:r>
              </a:p>
            </p:txBody>
          </p:sp>
          <p:sp>
            <p:nvSpPr>
              <p:cNvPr id="113703" name="Freeform 39"/>
              <p:cNvSpPr>
                <a:spLocks/>
              </p:cNvSpPr>
              <p:nvPr/>
            </p:nvSpPr>
            <p:spPr bwMode="auto">
              <a:xfrm flipV="1">
                <a:off x="1968" y="768"/>
                <a:ext cx="192" cy="960"/>
              </a:xfrm>
              <a:custGeom>
                <a:avLst/>
                <a:gdLst>
                  <a:gd name="T0" fmla="*/ 0 w 740"/>
                  <a:gd name="T1" fmla="*/ 2147483647 h 192"/>
                  <a:gd name="T2" fmla="*/ 2699 w 740"/>
                  <a:gd name="T3" fmla="*/ 2147483647 h 192"/>
                  <a:gd name="T4" fmla="*/ 3303 w 740"/>
                  <a:gd name="T5" fmla="*/ 2147483647 h 192"/>
                  <a:gd name="T6" fmla="*/ 4042 w 740"/>
                  <a:gd name="T7" fmla="*/ 2147483647 h 192"/>
                  <a:gd name="T8" fmla="*/ 4660 w 740"/>
                  <a:gd name="T9" fmla="*/ 2147483647 h 192"/>
                  <a:gd name="T10" fmla="*/ 5399 w 740"/>
                  <a:gd name="T11" fmla="*/ 2147483647 h 192"/>
                  <a:gd name="T12" fmla="*/ 7856 w 740"/>
                  <a:gd name="T13" fmla="*/ 2147483647 h 192"/>
                  <a:gd name="T14" fmla="*/ 9938 w 740"/>
                  <a:gd name="T15" fmla="*/ 0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0"/>
                  <a:gd name="T25" fmla="*/ 0 h 192"/>
                  <a:gd name="T26" fmla="*/ 740 w 740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0" h="192">
                    <a:moveTo>
                      <a:pt x="0" y="192"/>
                    </a:moveTo>
                    <a:cubicBezTo>
                      <a:pt x="64" y="171"/>
                      <a:pt x="135" y="170"/>
                      <a:pt x="201" y="155"/>
                    </a:cubicBezTo>
                    <a:cubicBezTo>
                      <a:pt x="216" y="152"/>
                      <a:pt x="231" y="150"/>
                      <a:pt x="246" y="146"/>
                    </a:cubicBezTo>
                    <a:cubicBezTo>
                      <a:pt x="265" y="141"/>
                      <a:pt x="301" y="128"/>
                      <a:pt x="301" y="128"/>
                    </a:cubicBezTo>
                    <a:cubicBezTo>
                      <a:pt x="316" y="113"/>
                      <a:pt x="327" y="100"/>
                      <a:pt x="347" y="91"/>
                    </a:cubicBezTo>
                    <a:cubicBezTo>
                      <a:pt x="365" y="83"/>
                      <a:pt x="402" y="73"/>
                      <a:pt x="402" y="73"/>
                    </a:cubicBezTo>
                    <a:cubicBezTo>
                      <a:pt x="458" y="36"/>
                      <a:pt x="518" y="41"/>
                      <a:pt x="585" y="36"/>
                    </a:cubicBezTo>
                    <a:cubicBezTo>
                      <a:pt x="637" y="23"/>
                      <a:pt x="686" y="0"/>
                      <a:pt x="740" y="0"/>
                    </a:cubicBezTo>
                  </a:path>
                </a:pathLst>
              </a:custGeom>
              <a:noFill/>
              <a:ln w="25400" cap="sq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it-IT"/>
              </a:p>
            </p:txBody>
          </p:sp>
          <p:sp>
            <p:nvSpPr>
              <p:cNvPr id="113704" name="Freeform 40"/>
              <p:cNvSpPr>
                <a:spLocks/>
              </p:cNvSpPr>
              <p:nvPr/>
            </p:nvSpPr>
            <p:spPr bwMode="auto">
              <a:xfrm>
                <a:off x="1296" y="1728"/>
                <a:ext cx="912" cy="48"/>
              </a:xfrm>
              <a:custGeom>
                <a:avLst/>
                <a:gdLst>
                  <a:gd name="T0" fmla="*/ 0 w 740"/>
                  <a:gd name="T1" fmla="*/ 1846 h 192"/>
                  <a:gd name="T2" fmla="*/ 2147483647 w 740"/>
                  <a:gd name="T3" fmla="*/ 1490 h 192"/>
                  <a:gd name="T4" fmla="*/ 2147483647 w 740"/>
                  <a:gd name="T5" fmla="*/ 1404 h 192"/>
                  <a:gd name="T6" fmla="*/ 2147483647 w 740"/>
                  <a:gd name="T7" fmla="*/ 1231 h 192"/>
                  <a:gd name="T8" fmla="*/ 2147483647 w 740"/>
                  <a:gd name="T9" fmla="*/ 875 h 192"/>
                  <a:gd name="T10" fmla="*/ 2147483647 w 740"/>
                  <a:gd name="T11" fmla="*/ 702 h 192"/>
                  <a:gd name="T12" fmla="*/ 2147483647 w 740"/>
                  <a:gd name="T13" fmla="*/ 346 h 192"/>
                  <a:gd name="T14" fmla="*/ 2147483647 w 740"/>
                  <a:gd name="T15" fmla="*/ 0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0"/>
                  <a:gd name="T25" fmla="*/ 0 h 192"/>
                  <a:gd name="T26" fmla="*/ 740 w 740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0" h="192">
                    <a:moveTo>
                      <a:pt x="0" y="192"/>
                    </a:moveTo>
                    <a:cubicBezTo>
                      <a:pt x="64" y="171"/>
                      <a:pt x="135" y="170"/>
                      <a:pt x="201" y="155"/>
                    </a:cubicBezTo>
                    <a:cubicBezTo>
                      <a:pt x="216" y="152"/>
                      <a:pt x="231" y="150"/>
                      <a:pt x="246" y="146"/>
                    </a:cubicBezTo>
                    <a:cubicBezTo>
                      <a:pt x="265" y="141"/>
                      <a:pt x="301" y="128"/>
                      <a:pt x="301" y="128"/>
                    </a:cubicBezTo>
                    <a:cubicBezTo>
                      <a:pt x="316" y="113"/>
                      <a:pt x="327" y="100"/>
                      <a:pt x="347" y="91"/>
                    </a:cubicBezTo>
                    <a:cubicBezTo>
                      <a:pt x="365" y="83"/>
                      <a:pt x="402" y="73"/>
                      <a:pt x="402" y="73"/>
                    </a:cubicBezTo>
                    <a:cubicBezTo>
                      <a:pt x="458" y="36"/>
                      <a:pt x="518" y="41"/>
                      <a:pt x="585" y="36"/>
                    </a:cubicBezTo>
                    <a:cubicBezTo>
                      <a:pt x="637" y="23"/>
                      <a:pt x="686" y="0"/>
                      <a:pt x="740" y="0"/>
                    </a:cubicBezTo>
                  </a:path>
                </a:pathLst>
              </a:custGeom>
              <a:noFill/>
              <a:ln w="25400" cap="sq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93" name="Rectangle 41"/>
              <p:cNvSpPr>
                <a:spLocks noChangeArrowheads="1"/>
              </p:cNvSpPr>
              <p:nvPr/>
            </p:nvSpPr>
            <p:spPr bwMode="auto">
              <a:xfrm>
                <a:off x="1248" y="1488"/>
                <a:ext cx="432" cy="2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kumimoji="1" lang="it-IT" sz="1400" b="1" u="sng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rPr>
                  <a:t>Lugo</a:t>
                </a:r>
              </a:p>
            </p:txBody>
          </p:sp>
          <p:sp>
            <p:nvSpPr>
              <p:cNvPr id="113706" name="Freeform 42"/>
              <p:cNvSpPr>
                <a:spLocks/>
              </p:cNvSpPr>
              <p:nvPr/>
            </p:nvSpPr>
            <p:spPr bwMode="auto">
              <a:xfrm>
                <a:off x="1392" y="1728"/>
                <a:ext cx="740" cy="192"/>
              </a:xfrm>
              <a:custGeom>
                <a:avLst/>
                <a:gdLst>
                  <a:gd name="T0" fmla="*/ 0 w 740"/>
                  <a:gd name="T1" fmla="*/ 483868390 h 192"/>
                  <a:gd name="T2" fmla="*/ 506548953 w 740"/>
                  <a:gd name="T3" fmla="*/ 390624772 h 192"/>
                  <a:gd name="T4" fmla="*/ 619958323 w 740"/>
                  <a:gd name="T5" fmla="*/ 367942667 h 192"/>
                  <a:gd name="T6" fmla="*/ 758567430 w 740"/>
                  <a:gd name="T7" fmla="*/ 322579993 h 192"/>
                  <a:gd name="T8" fmla="*/ 874491871 w 740"/>
                  <a:gd name="T9" fmla="*/ 229334135 h 192"/>
                  <a:gd name="T10" fmla="*/ 1013099442 w 740"/>
                  <a:gd name="T11" fmla="*/ 183972102 h 192"/>
                  <a:gd name="T12" fmla="*/ 1474291738 w 740"/>
                  <a:gd name="T13" fmla="*/ 90725571 h 192"/>
                  <a:gd name="T14" fmla="*/ 1864908697 w 740"/>
                  <a:gd name="T15" fmla="*/ 0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0"/>
                  <a:gd name="T25" fmla="*/ 0 h 192"/>
                  <a:gd name="T26" fmla="*/ 740 w 740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0" h="192">
                    <a:moveTo>
                      <a:pt x="0" y="192"/>
                    </a:moveTo>
                    <a:cubicBezTo>
                      <a:pt x="64" y="171"/>
                      <a:pt x="135" y="170"/>
                      <a:pt x="201" y="155"/>
                    </a:cubicBezTo>
                    <a:cubicBezTo>
                      <a:pt x="216" y="152"/>
                      <a:pt x="231" y="150"/>
                      <a:pt x="246" y="146"/>
                    </a:cubicBezTo>
                    <a:cubicBezTo>
                      <a:pt x="265" y="141"/>
                      <a:pt x="301" y="128"/>
                      <a:pt x="301" y="128"/>
                    </a:cubicBezTo>
                    <a:cubicBezTo>
                      <a:pt x="316" y="113"/>
                      <a:pt x="327" y="100"/>
                      <a:pt x="347" y="91"/>
                    </a:cubicBezTo>
                    <a:cubicBezTo>
                      <a:pt x="365" y="83"/>
                      <a:pt x="402" y="73"/>
                      <a:pt x="402" y="73"/>
                    </a:cubicBezTo>
                    <a:cubicBezTo>
                      <a:pt x="458" y="36"/>
                      <a:pt x="518" y="41"/>
                      <a:pt x="585" y="36"/>
                    </a:cubicBezTo>
                    <a:cubicBezTo>
                      <a:pt x="637" y="23"/>
                      <a:pt x="686" y="0"/>
                      <a:pt x="740" y="0"/>
                    </a:cubicBezTo>
                  </a:path>
                </a:pathLst>
              </a:custGeom>
              <a:noFill/>
              <a:ln w="88900" cap="sq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707" name="Oval 43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 defTabSz="914400"/>
                <a:endParaRPr lang="it-IT" sz="2000" b="1" u="sng">
                  <a:solidFill>
                    <a:schemeClr val="tx1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3708" name="Oval 44"/>
              <p:cNvSpPr>
                <a:spLocks noChangeArrowheads="1"/>
              </p:cNvSpPr>
              <p:nvPr/>
            </p:nvSpPr>
            <p:spPr bwMode="auto">
              <a:xfrm>
                <a:off x="1248" y="1728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 defTabSz="914400"/>
                <a:endParaRPr lang="it-IT" sz="2000" b="1" u="sng">
                  <a:solidFill>
                    <a:schemeClr val="tx1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3709" name="Freeform 45"/>
              <p:cNvSpPr>
                <a:spLocks/>
              </p:cNvSpPr>
              <p:nvPr/>
            </p:nvSpPr>
            <p:spPr bwMode="auto">
              <a:xfrm>
                <a:off x="816" y="3024"/>
                <a:ext cx="404" cy="624"/>
              </a:xfrm>
              <a:custGeom>
                <a:avLst/>
                <a:gdLst>
                  <a:gd name="T0" fmla="*/ 0 w 740"/>
                  <a:gd name="T1" fmla="*/ 2147483647 h 192"/>
                  <a:gd name="T2" fmla="*/ 2182581 w 740"/>
                  <a:gd name="T3" fmla="*/ 2147483647 h 192"/>
                  <a:gd name="T4" fmla="*/ 2671218 w 740"/>
                  <a:gd name="T5" fmla="*/ 2147483647 h 192"/>
                  <a:gd name="T6" fmla="*/ 3268430 w 740"/>
                  <a:gd name="T7" fmla="*/ 2147483647 h 192"/>
                  <a:gd name="T8" fmla="*/ 3767929 w 740"/>
                  <a:gd name="T9" fmla="*/ 2147483647 h 192"/>
                  <a:gd name="T10" fmla="*/ 4365152 w 740"/>
                  <a:gd name="T11" fmla="*/ 2147483647 h 192"/>
                  <a:gd name="T12" fmla="*/ 6352265 w 740"/>
                  <a:gd name="T13" fmla="*/ 2147483647 h 192"/>
                  <a:gd name="T14" fmla="*/ 8035354 w 740"/>
                  <a:gd name="T15" fmla="*/ 0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0"/>
                  <a:gd name="T25" fmla="*/ 0 h 192"/>
                  <a:gd name="T26" fmla="*/ 740 w 740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0" h="192">
                    <a:moveTo>
                      <a:pt x="0" y="192"/>
                    </a:moveTo>
                    <a:cubicBezTo>
                      <a:pt x="64" y="171"/>
                      <a:pt x="135" y="170"/>
                      <a:pt x="201" y="155"/>
                    </a:cubicBezTo>
                    <a:cubicBezTo>
                      <a:pt x="216" y="152"/>
                      <a:pt x="231" y="150"/>
                      <a:pt x="246" y="146"/>
                    </a:cubicBezTo>
                    <a:cubicBezTo>
                      <a:pt x="265" y="141"/>
                      <a:pt x="301" y="128"/>
                      <a:pt x="301" y="128"/>
                    </a:cubicBezTo>
                    <a:cubicBezTo>
                      <a:pt x="316" y="113"/>
                      <a:pt x="327" y="100"/>
                      <a:pt x="347" y="91"/>
                    </a:cubicBezTo>
                    <a:cubicBezTo>
                      <a:pt x="365" y="83"/>
                      <a:pt x="402" y="73"/>
                      <a:pt x="402" y="73"/>
                    </a:cubicBezTo>
                    <a:cubicBezTo>
                      <a:pt x="458" y="36"/>
                      <a:pt x="518" y="41"/>
                      <a:pt x="585" y="36"/>
                    </a:cubicBezTo>
                    <a:cubicBezTo>
                      <a:pt x="637" y="23"/>
                      <a:pt x="686" y="0"/>
                      <a:pt x="740" y="0"/>
                    </a:cubicBezTo>
                  </a:path>
                </a:pathLst>
              </a:custGeom>
              <a:noFill/>
              <a:ln w="25400" cap="sq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710" name="Freeform 46"/>
              <p:cNvSpPr>
                <a:spLocks/>
              </p:cNvSpPr>
              <p:nvPr/>
            </p:nvSpPr>
            <p:spPr bwMode="auto">
              <a:xfrm>
                <a:off x="624" y="2448"/>
                <a:ext cx="288" cy="384"/>
              </a:xfrm>
              <a:custGeom>
                <a:avLst/>
                <a:gdLst>
                  <a:gd name="T0" fmla="*/ 0 w 740"/>
                  <a:gd name="T1" fmla="*/ 2147483647 h 192"/>
                  <a:gd name="T2" fmla="*/ 103769 w 740"/>
                  <a:gd name="T3" fmla="*/ 2147483647 h 192"/>
                  <a:gd name="T4" fmla="*/ 127001 w 740"/>
                  <a:gd name="T5" fmla="*/ 2147483647 h 192"/>
                  <a:gd name="T6" fmla="*/ 155396 w 740"/>
                  <a:gd name="T7" fmla="*/ 2147483647 h 192"/>
                  <a:gd name="T8" fmla="*/ 179145 w 740"/>
                  <a:gd name="T9" fmla="*/ 2147483647 h 192"/>
                  <a:gd name="T10" fmla="*/ 207539 w 740"/>
                  <a:gd name="T11" fmla="*/ 2147483647 h 192"/>
                  <a:gd name="T12" fmla="*/ 302015 w 740"/>
                  <a:gd name="T13" fmla="*/ 2147483647 h 192"/>
                  <a:gd name="T14" fmla="*/ 382037 w 740"/>
                  <a:gd name="T15" fmla="*/ 0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0"/>
                  <a:gd name="T25" fmla="*/ 0 h 192"/>
                  <a:gd name="T26" fmla="*/ 740 w 740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0" h="192">
                    <a:moveTo>
                      <a:pt x="0" y="192"/>
                    </a:moveTo>
                    <a:cubicBezTo>
                      <a:pt x="64" y="171"/>
                      <a:pt x="135" y="170"/>
                      <a:pt x="201" y="155"/>
                    </a:cubicBezTo>
                    <a:cubicBezTo>
                      <a:pt x="216" y="152"/>
                      <a:pt x="231" y="150"/>
                      <a:pt x="246" y="146"/>
                    </a:cubicBezTo>
                    <a:cubicBezTo>
                      <a:pt x="265" y="141"/>
                      <a:pt x="301" y="128"/>
                      <a:pt x="301" y="128"/>
                    </a:cubicBezTo>
                    <a:cubicBezTo>
                      <a:pt x="316" y="113"/>
                      <a:pt x="327" y="100"/>
                      <a:pt x="347" y="91"/>
                    </a:cubicBezTo>
                    <a:cubicBezTo>
                      <a:pt x="365" y="83"/>
                      <a:pt x="402" y="73"/>
                      <a:pt x="402" y="73"/>
                    </a:cubicBezTo>
                    <a:cubicBezTo>
                      <a:pt x="458" y="36"/>
                      <a:pt x="518" y="41"/>
                      <a:pt x="585" y="36"/>
                    </a:cubicBezTo>
                    <a:cubicBezTo>
                      <a:pt x="637" y="23"/>
                      <a:pt x="686" y="0"/>
                      <a:pt x="740" y="0"/>
                    </a:cubicBezTo>
                  </a:path>
                </a:pathLst>
              </a:custGeom>
              <a:noFill/>
              <a:ln w="25400" cap="sq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99" name="Rectangle 47"/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519" cy="2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kumimoji="1" lang="it-IT" sz="1400" b="1" u="sng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rPr>
                  <a:t>Faenza</a:t>
                </a:r>
              </a:p>
            </p:txBody>
          </p:sp>
          <p:sp>
            <p:nvSpPr>
              <p:cNvPr id="113712" name="Oval 48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 defTabSz="914400"/>
                <a:endParaRPr lang="it-IT" sz="2000" b="1" u="sng">
                  <a:solidFill>
                    <a:schemeClr val="tx1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3713" name="Freeform 49"/>
              <p:cNvSpPr>
                <a:spLocks/>
              </p:cNvSpPr>
              <p:nvPr/>
            </p:nvSpPr>
            <p:spPr bwMode="auto">
              <a:xfrm>
                <a:off x="1632" y="2880"/>
                <a:ext cx="720" cy="1104"/>
              </a:xfrm>
              <a:custGeom>
                <a:avLst/>
                <a:gdLst>
                  <a:gd name="T0" fmla="*/ 0 w 740"/>
                  <a:gd name="T1" fmla="*/ 2147483647 h 192"/>
                  <a:gd name="T2" fmla="*/ 395849860 w 740"/>
                  <a:gd name="T3" fmla="*/ 2147483647 h 192"/>
                  <a:gd name="T4" fmla="*/ 484471883 w 740"/>
                  <a:gd name="T5" fmla="*/ 2147483647 h 192"/>
                  <a:gd name="T6" fmla="*/ 592788617 w 740"/>
                  <a:gd name="T7" fmla="*/ 2147483647 h 192"/>
                  <a:gd name="T8" fmla="*/ 683380372 w 740"/>
                  <a:gd name="T9" fmla="*/ 2147483647 h 192"/>
                  <a:gd name="T10" fmla="*/ 791698226 w 740"/>
                  <a:gd name="T11" fmla="*/ 2147483647 h 192"/>
                  <a:gd name="T12" fmla="*/ 1152098754 w 740"/>
                  <a:gd name="T13" fmla="*/ 2147483647 h 192"/>
                  <a:gd name="T14" fmla="*/ 1457353496 w 740"/>
                  <a:gd name="T15" fmla="*/ 0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0"/>
                  <a:gd name="T25" fmla="*/ 0 h 192"/>
                  <a:gd name="T26" fmla="*/ 740 w 740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0" h="192">
                    <a:moveTo>
                      <a:pt x="0" y="192"/>
                    </a:moveTo>
                    <a:cubicBezTo>
                      <a:pt x="64" y="171"/>
                      <a:pt x="135" y="170"/>
                      <a:pt x="201" y="155"/>
                    </a:cubicBezTo>
                    <a:cubicBezTo>
                      <a:pt x="216" y="152"/>
                      <a:pt x="231" y="150"/>
                      <a:pt x="246" y="146"/>
                    </a:cubicBezTo>
                    <a:cubicBezTo>
                      <a:pt x="265" y="141"/>
                      <a:pt x="301" y="128"/>
                      <a:pt x="301" y="128"/>
                    </a:cubicBezTo>
                    <a:cubicBezTo>
                      <a:pt x="316" y="113"/>
                      <a:pt x="327" y="100"/>
                      <a:pt x="347" y="91"/>
                    </a:cubicBezTo>
                    <a:cubicBezTo>
                      <a:pt x="365" y="83"/>
                      <a:pt x="402" y="73"/>
                      <a:pt x="402" y="73"/>
                    </a:cubicBezTo>
                    <a:cubicBezTo>
                      <a:pt x="458" y="36"/>
                      <a:pt x="518" y="41"/>
                      <a:pt x="585" y="36"/>
                    </a:cubicBezTo>
                    <a:cubicBezTo>
                      <a:pt x="637" y="23"/>
                      <a:pt x="686" y="0"/>
                      <a:pt x="740" y="0"/>
                    </a:cubicBezTo>
                  </a:path>
                </a:pathLst>
              </a:custGeom>
              <a:noFill/>
              <a:ln w="25400" cap="sq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714" name="Freeform 50"/>
              <p:cNvSpPr>
                <a:spLocks/>
              </p:cNvSpPr>
              <p:nvPr/>
            </p:nvSpPr>
            <p:spPr bwMode="auto">
              <a:xfrm>
                <a:off x="1776" y="1776"/>
                <a:ext cx="432" cy="2234"/>
              </a:xfrm>
              <a:custGeom>
                <a:avLst/>
                <a:gdLst>
                  <a:gd name="T0" fmla="*/ 1555740945 w 407"/>
                  <a:gd name="T1" fmla="*/ 0 h 2093"/>
                  <a:gd name="T2" fmla="*/ 1396290697 w 407"/>
                  <a:gd name="T3" fmla="*/ 203922004 h 2093"/>
                  <a:gd name="T4" fmla="*/ 1318718720 w 407"/>
                  <a:gd name="T5" fmla="*/ 453161298 h 2093"/>
                  <a:gd name="T6" fmla="*/ 1516956043 w 407"/>
                  <a:gd name="T7" fmla="*/ 1241657381 h 2093"/>
                  <a:gd name="T8" fmla="*/ 1633315096 w 407"/>
                  <a:gd name="T9" fmla="*/ 2147483647 h 2093"/>
                  <a:gd name="T10" fmla="*/ 1753982616 w 407"/>
                  <a:gd name="T11" fmla="*/ 2147483647 h 2093"/>
                  <a:gd name="T12" fmla="*/ 1081692963 w 407"/>
                  <a:gd name="T13" fmla="*/ 2147483647 h 2093"/>
                  <a:gd name="T14" fmla="*/ 1159264125 w 407"/>
                  <a:gd name="T15" fmla="*/ 2147483647 h 2093"/>
                  <a:gd name="T16" fmla="*/ 1279932732 w 407"/>
                  <a:gd name="T17" fmla="*/ 2147483647 h 2093"/>
                  <a:gd name="T18" fmla="*/ 1202358581 w 407"/>
                  <a:gd name="T19" fmla="*/ 2147483647 h 2093"/>
                  <a:gd name="T20" fmla="*/ 805883662 w 407"/>
                  <a:gd name="T21" fmla="*/ 2147483647 h 2093"/>
                  <a:gd name="T22" fmla="*/ 650740251 w 407"/>
                  <a:gd name="T23" fmla="*/ 2147483647 h 2093"/>
                  <a:gd name="T24" fmla="*/ 254263363 w 407"/>
                  <a:gd name="T25" fmla="*/ 2147483647 h 2093"/>
                  <a:gd name="T26" fmla="*/ 254263363 w 407"/>
                  <a:gd name="T27" fmla="*/ 2147483647 h 2093"/>
                  <a:gd name="T28" fmla="*/ 137904141 w 407"/>
                  <a:gd name="T29" fmla="*/ 2147483647 h 2093"/>
                  <a:gd name="T30" fmla="*/ 99118628 w 407"/>
                  <a:gd name="T31" fmla="*/ 2147483647 h 2093"/>
                  <a:gd name="T32" fmla="*/ 17238018 w 407"/>
                  <a:gd name="T33" fmla="*/ 2147483647 h 20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7"/>
                  <a:gd name="T52" fmla="*/ 0 h 2093"/>
                  <a:gd name="T53" fmla="*/ 407 w 407"/>
                  <a:gd name="T54" fmla="*/ 2093 h 20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7" h="2093">
                    <a:moveTo>
                      <a:pt x="361" y="0"/>
                    </a:moveTo>
                    <a:cubicBezTo>
                      <a:pt x="350" y="16"/>
                      <a:pt x="333" y="28"/>
                      <a:pt x="324" y="45"/>
                    </a:cubicBezTo>
                    <a:cubicBezTo>
                      <a:pt x="315" y="62"/>
                      <a:pt x="306" y="100"/>
                      <a:pt x="306" y="100"/>
                    </a:cubicBezTo>
                    <a:cubicBezTo>
                      <a:pt x="313" y="197"/>
                      <a:pt x="295" y="220"/>
                      <a:pt x="352" y="274"/>
                    </a:cubicBezTo>
                    <a:cubicBezTo>
                      <a:pt x="376" y="371"/>
                      <a:pt x="371" y="451"/>
                      <a:pt x="379" y="557"/>
                    </a:cubicBezTo>
                    <a:cubicBezTo>
                      <a:pt x="382" y="589"/>
                      <a:pt x="407" y="649"/>
                      <a:pt x="407" y="649"/>
                    </a:cubicBezTo>
                    <a:cubicBezTo>
                      <a:pt x="387" y="848"/>
                      <a:pt x="298" y="1031"/>
                      <a:pt x="251" y="1225"/>
                    </a:cubicBezTo>
                    <a:cubicBezTo>
                      <a:pt x="255" y="1289"/>
                      <a:pt x="253" y="1347"/>
                      <a:pt x="269" y="1408"/>
                    </a:cubicBezTo>
                    <a:cubicBezTo>
                      <a:pt x="276" y="1436"/>
                      <a:pt x="297" y="1490"/>
                      <a:pt x="297" y="1490"/>
                    </a:cubicBezTo>
                    <a:cubicBezTo>
                      <a:pt x="295" y="1499"/>
                      <a:pt x="289" y="1555"/>
                      <a:pt x="279" y="1572"/>
                    </a:cubicBezTo>
                    <a:cubicBezTo>
                      <a:pt x="256" y="1609"/>
                      <a:pt x="213" y="1637"/>
                      <a:pt x="187" y="1673"/>
                    </a:cubicBezTo>
                    <a:cubicBezTo>
                      <a:pt x="174" y="1691"/>
                      <a:pt x="167" y="1713"/>
                      <a:pt x="151" y="1728"/>
                    </a:cubicBezTo>
                    <a:cubicBezTo>
                      <a:pt x="118" y="1759"/>
                      <a:pt x="84" y="1799"/>
                      <a:pt x="59" y="1837"/>
                    </a:cubicBezTo>
                    <a:cubicBezTo>
                      <a:pt x="78" y="1898"/>
                      <a:pt x="76" y="1877"/>
                      <a:pt x="59" y="1984"/>
                    </a:cubicBezTo>
                    <a:cubicBezTo>
                      <a:pt x="55" y="2012"/>
                      <a:pt x="41" y="2039"/>
                      <a:pt x="32" y="2066"/>
                    </a:cubicBezTo>
                    <a:cubicBezTo>
                      <a:pt x="29" y="2075"/>
                      <a:pt x="23" y="2093"/>
                      <a:pt x="23" y="2093"/>
                    </a:cubicBezTo>
                    <a:cubicBezTo>
                      <a:pt x="0" y="2071"/>
                      <a:pt x="4" y="2084"/>
                      <a:pt x="4" y="2057"/>
                    </a:cubicBezTo>
                  </a:path>
                </a:pathLst>
              </a:custGeom>
              <a:noFill/>
              <a:ln w="88900" cap="sq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715" name="Rectangle 51"/>
              <p:cNvSpPr>
                <a:spLocks noChangeArrowheads="1"/>
              </p:cNvSpPr>
              <p:nvPr/>
            </p:nvSpPr>
            <p:spPr bwMode="auto">
              <a:xfrm>
                <a:off x="2208" y="2352"/>
                <a:ext cx="912" cy="2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it-IT" sz="1400" b="1" u="sng">
                    <a:solidFill>
                      <a:schemeClr val="tx1"/>
                    </a:solidFill>
                    <a:latin typeface="Tahoma" pitchFamily="34" charset="0"/>
                    <a:cs typeface="Arial" charset="0"/>
                  </a:rPr>
                  <a:t>Pievesestina</a:t>
                </a:r>
              </a:p>
            </p:txBody>
          </p:sp>
          <p:sp>
            <p:nvSpPr>
              <p:cNvPr id="113716" name="Oval 52"/>
              <p:cNvSpPr>
                <a:spLocks noChangeArrowheads="1"/>
              </p:cNvSpPr>
              <p:nvPr/>
            </p:nvSpPr>
            <p:spPr bwMode="auto">
              <a:xfrm>
                <a:off x="2064" y="2496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38100" cap="sq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 defTabSz="914400"/>
                <a:endParaRPr lang="it-IT" sz="2000" b="1" u="sng">
                  <a:solidFill>
                    <a:schemeClr val="tx1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49205" name="Rectangle 53"/>
              <p:cNvSpPr>
                <a:spLocks noChangeArrowheads="1"/>
              </p:cNvSpPr>
              <p:nvPr/>
            </p:nvSpPr>
            <p:spPr bwMode="auto">
              <a:xfrm>
                <a:off x="2208" y="2688"/>
                <a:ext cx="528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9144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kumimoji="1" lang="it-IT" sz="1400" b="1" u="sng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charset="0"/>
                  </a:rPr>
                  <a:t>Cesena</a:t>
                </a:r>
              </a:p>
            </p:txBody>
          </p:sp>
          <p:sp>
            <p:nvSpPr>
              <p:cNvPr id="113718" name="Oval 54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 defTabSz="914400"/>
                <a:endParaRPr lang="it-IT" sz="2000" b="1" u="sng">
                  <a:solidFill>
                    <a:schemeClr val="tx1"/>
                  </a:solidFill>
                  <a:latin typeface="Tahoma" pitchFamily="34" charset="0"/>
                  <a:cs typeface="Arial" charset="0"/>
                </a:endParaRPr>
              </a:p>
            </p:txBody>
          </p:sp>
        </p:grpSp>
      </p:grpSp>
      <p:pic>
        <p:nvPicPr>
          <p:cNvPr id="891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29300" y="6497638"/>
            <a:ext cx="3743325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0" y="809625"/>
            <a:ext cx="12385675" cy="911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9800" y="736600"/>
            <a:ext cx="15266988" cy="1172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7063" y="0"/>
            <a:ext cx="12969875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825"/>
            <a:ext cx="1325086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0" y="0"/>
            <a:ext cx="12157075" cy="130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500" b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Sistemi di tracciabilità e di ausilio alla movimentazione </a:t>
            </a:r>
            <a:br>
              <a:rPr lang="it-IT" sz="3500" b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</a:br>
            <a:r>
              <a:rPr lang="it-IT" sz="3500" b="1" smtClean="0">
                <a:latin typeface="Verdana" pitchFamily="34" charset="0"/>
              </a:rPr>
              <a:t>RFID</a:t>
            </a:r>
            <a:br>
              <a:rPr lang="it-IT" sz="3500" b="1" smtClean="0">
                <a:latin typeface="Verdana" pitchFamily="34" charset="0"/>
              </a:rPr>
            </a:br>
            <a:endParaRPr lang="it-IT" sz="3500" b="1" smtClean="0">
              <a:latin typeface="Verdana" pitchFamily="34" charset="0"/>
            </a:endParaRPr>
          </a:p>
        </p:txBody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r>
              <a:rPr lang="it-IT" smtClean="0"/>
              <a:t>La tecnologia RFID è costituita da un microchip, il tag, sul quale possono essere scritti e letti dei dati, tramite antenna. </a:t>
            </a:r>
          </a:p>
          <a:p>
            <a:pPr marL="2057400" lvl="4" indent="-228600"/>
            <a:r>
              <a:rPr lang="it-IT" smtClean="0"/>
              <a:t>lettura/scrittura, </a:t>
            </a:r>
          </a:p>
          <a:p>
            <a:pPr marL="2057400" lvl="4" indent="-228600"/>
            <a:r>
              <a:rPr lang="it-IT" smtClean="0"/>
              <a:t>movimentazione massiva di emocomponenti </a:t>
            </a:r>
          </a:p>
          <a:p>
            <a:pPr marL="2057400" lvl="4" indent="-228600"/>
            <a:r>
              <a:rPr lang="it-IT" smtClean="0"/>
              <a:t>registrazione temperature</a:t>
            </a:r>
          </a:p>
          <a:p>
            <a:pPr>
              <a:buFont typeface="Georgia" pitchFamily="18" charset="0"/>
              <a:buNone/>
            </a:pPr>
            <a:r>
              <a:rPr lang="it-IT" smtClean="0"/>
              <a:t>In futuro l’RFID identificherà sia la sacca, sia il paziente. </a:t>
            </a:r>
            <a:br>
              <a:rPr lang="it-IT" smtClean="0"/>
            </a:br>
            <a:endParaRPr lang="it-IT" smtClean="0"/>
          </a:p>
        </p:txBody>
      </p:sp>
      <p:pic>
        <p:nvPicPr>
          <p:cNvPr id="1167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593725"/>
            <a:ext cx="3959225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75" y="1522413"/>
            <a:ext cx="15554325" cy="1047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814388" y="520700"/>
            <a:ext cx="22539325" cy="12169775"/>
          </a:xfrm>
          <a:prstGeom prst="rect">
            <a:avLst/>
          </a:prstGeom>
          <a:solidFill>
            <a:srgbClr val="FFFFFF"/>
          </a:solidFill>
          <a:ln w="127000" algn="ctr">
            <a:noFill/>
            <a:miter lim="800000"/>
            <a:headEnd/>
            <a:tailEnd/>
          </a:ln>
        </p:spPr>
        <p:txBody>
          <a:bodyPr/>
          <a:lstStyle/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>
                <a:solidFill>
                  <a:srgbClr val="000000"/>
                </a:solidFill>
              </a:rPr>
              <a:t>codice operatore: CODICE FISCALE INFERMIERE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>
                <a:solidFill>
                  <a:srgbClr val="000000"/>
                </a:solidFill>
              </a:rPr>
              <a:t>codice donatore: CODICE FISCALE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>
                <a:solidFill>
                  <a:srgbClr val="000000"/>
                </a:solidFill>
              </a:rPr>
              <a:t>Nel display compare il nome e cognome del donatore in modo da permettere l'identificazione attiva del donatore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>
                <a:solidFill>
                  <a:srgbClr val="000000"/>
                </a:solidFill>
              </a:rPr>
              <a:t>La bilancia richiede una conferma di corretta procedura di identificazione del donatore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>
                <a:solidFill>
                  <a:srgbClr val="000000"/>
                </a:solidFill>
              </a:rPr>
              <a:t>Lettura del REF della prima sacca.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>
                <a:solidFill>
                  <a:srgbClr val="000000"/>
                </a:solidFill>
              </a:rPr>
              <a:t>Lettura del lotto della prima sacca.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>
                <a:solidFill>
                  <a:srgbClr val="000000"/>
                </a:solidFill>
              </a:rPr>
              <a:t>La bilancia richiede la lettura del codice della </a:t>
            </a:r>
            <a:r>
              <a:rPr lang="it-IT" sz="2800" b="1">
                <a:solidFill>
                  <a:srgbClr val="000000"/>
                </a:solidFill>
              </a:rPr>
              <a:t>prima sacca</a:t>
            </a:r>
            <a:r>
              <a:rPr lang="it-IT" sz="2800">
                <a:solidFill>
                  <a:srgbClr val="000000"/>
                </a:solidFill>
              </a:rPr>
              <a:t>: nel display compare Sacca 1 e l'operatore legge il barcode della prima sacca costituito da 8 caratteri +1 suffisso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>
                <a:solidFill>
                  <a:srgbClr val="000000"/>
                </a:solidFill>
              </a:rPr>
              <a:t>Sacca 2 e l'operatore legge il barcode della </a:t>
            </a:r>
            <a:r>
              <a:rPr lang="it-IT" sz="2800" b="1">
                <a:solidFill>
                  <a:srgbClr val="000000"/>
                </a:solidFill>
              </a:rPr>
              <a:t>seconda sacca</a:t>
            </a:r>
            <a:r>
              <a:rPr lang="it-IT" sz="2800">
                <a:solidFill>
                  <a:srgbClr val="000000"/>
                </a:solidFill>
              </a:rPr>
              <a:t> costituito da 8 caratteri +1 suffisso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>
                <a:solidFill>
                  <a:srgbClr val="000000"/>
                </a:solidFill>
              </a:rPr>
              <a:t>Sacca 3 e l'operatore legge il barcode della terza sacca costituito da 8 caratteri +1suffisso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>
                <a:solidFill>
                  <a:srgbClr val="000000"/>
                </a:solidFill>
              </a:rPr>
              <a:t>La bilancia richiede la lettura del codice della prima provetta: nel display compare il nome GRUPPO della tipologia di provetta, sono max 10 caratteri e l'operatore legge il barcode di questa prima provetta costituito da 13 caratteri + 2 di suffisso Segue la richiesta in ordine della provetta NAT, SIEROLOGIA, IMMUNO, WNV, CHAGAS/MALARIA. </a:t>
            </a:r>
            <a:r>
              <a:rPr lang="it-IT" sz="2800" i="1"/>
              <a:t>Nel caso non siano previste una o più provette di validazione per una determinata donazione il sistema passa alla successiva provetta prevista in un ordine interno ad Eliot (in base al suffisso)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/>
              <a:t>START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/>
              <a:t>STOP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>
                <a:solidFill>
                  <a:srgbClr val="000000"/>
                </a:solidFill>
              </a:rPr>
              <a:t>se OK conclude la donazione se NOK si procede registrare uno dei motivi di non conformità e reazioni avverse alla donazione e tale dato verrà trasferito ad ELIOT e in modo da farlo apparire nella tendina di Eliot delle reazioni alla donazione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/>
              <a:t>L'antenna RFID scrive su tutti e tre i Tag RFID le stesse informazioni e cioè: codice UNI della sacca, prodotto prelievo (per es. 0100O per il sangue intero) e il volume raccolto in ml, data-ora-minuto fine donazione</a:t>
            </a:r>
          </a:p>
          <a:p>
            <a:pPr marL="1066800" indent="-1066800" algn="l">
              <a:lnSpc>
                <a:spcPct val="115000"/>
              </a:lnSpc>
              <a:buFontTx/>
              <a:buAutoNum type="arabicPeriod"/>
            </a:pPr>
            <a:r>
              <a:rPr lang="it-IT" sz="2800"/>
              <a:t>La bilancia richiede poi la lettura del codice operatore di conclusione donazione (CF operatore ) LA SEQUENZA E' OBBLIGATA E BLOCCANTE.</a:t>
            </a:r>
          </a:p>
          <a:p>
            <a:pPr marL="1066800" indent="-1066800" algn="l">
              <a:buFontTx/>
              <a:buAutoNum type="arabicPeriod"/>
            </a:pPr>
            <a:endParaRPr lang="it-IT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788" y="449263"/>
            <a:ext cx="11212512" cy="127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5207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0"/>
            <a:ext cx="2140902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850" y="3113088"/>
            <a:ext cx="214582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850" y="7794625"/>
            <a:ext cx="213868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0288" y="10112375"/>
            <a:ext cx="2131536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8159750" y="809625"/>
            <a:ext cx="5761038" cy="122396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>
                <a:solidFill>
                  <a:srgbClr val="FFFFFF"/>
                </a:solidFill>
              </a:rPr>
              <a:t>Servizi</a:t>
            </a:r>
            <a:r>
              <a:rPr lang="it-IT" sz="3200"/>
              <a:t> </a:t>
            </a:r>
            <a:r>
              <a:rPr lang="it-IT" sz="3200">
                <a:solidFill>
                  <a:srgbClr val="FFFFFF"/>
                </a:solidFill>
              </a:rPr>
              <a:t>Trasfusionali</a:t>
            </a:r>
          </a:p>
        </p:txBody>
      </p:sp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16800513" y="520700"/>
            <a:ext cx="5761037" cy="1800225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b="1"/>
              <a:t>Associazioni </a:t>
            </a:r>
          </a:p>
          <a:p>
            <a:r>
              <a:rPr lang="it-IT" sz="3200" b="1"/>
              <a:t>Federazioni </a:t>
            </a:r>
          </a:p>
          <a:p>
            <a:r>
              <a:rPr lang="it-IT" sz="3200" b="1"/>
              <a:t>dei Donatori</a:t>
            </a: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7521238" y="4913313"/>
            <a:ext cx="5761037" cy="1223962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b="1"/>
              <a:t>Promozione</a:t>
            </a:r>
          </a:p>
        </p:txBody>
      </p:sp>
      <p:cxnSp>
        <p:nvCxnSpPr>
          <p:cNvPr id="46084" name="AutoShape 8"/>
          <p:cNvCxnSpPr>
            <a:cxnSpLocks noChangeShapeType="1"/>
            <a:stCxn id="46082" idx="2"/>
            <a:endCxn id="46083" idx="0"/>
          </p:cNvCxnSpPr>
          <p:nvPr/>
        </p:nvCxnSpPr>
        <p:spPr bwMode="auto">
          <a:xfrm>
            <a:off x="19681825" y="2320925"/>
            <a:ext cx="720725" cy="2592388"/>
          </a:xfrm>
          <a:prstGeom prst="straightConnector1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8159750" y="3833813"/>
            <a:ext cx="5761038" cy="1223962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b="1"/>
              <a:t>Raccolta</a:t>
            </a:r>
          </a:p>
        </p:txBody>
      </p:sp>
      <p:sp>
        <p:nvSpPr>
          <p:cNvPr id="46086" name="Rectangle 10"/>
          <p:cNvSpPr>
            <a:spLocks noChangeArrowheads="1"/>
          </p:cNvSpPr>
          <p:nvPr/>
        </p:nvSpPr>
        <p:spPr bwMode="auto">
          <a:xfrm>
            <a:off x="8159750" y="6137275"/>
            <a:ext cx="5761038" cy="1223963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b="1"/>
              <a:t>Produzione</a:t>
            </a:r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8159750" y="8586788"/>
            <a:ext cx="5761038" cy="1223962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b="1"/>
              <a:t>Qualificazione e </a:t>
            </a:r>
          </a:p>
          <a:p>
            <a:r>
              <a:rPr lang="it-IT" sz="3200" b="1"/>
              <a:t>Validazione</a:t>
            </a:r>
          </a:p>
        </p:txBody>
      </p:sp>
      <p:sp>
        <p:nvSpPr>
          <p:cNvPr id="46088" name="Rectangle 13"/>
          <p:cNvSpPr>
            <a:spLocks noChangeArrowheads="1"/>
          </p:cNvSpPr>
          <p:nvPr/>
        </p:nvSpPr>
        <p:spPr bwMode="auto">
          <a:xfrm>
            <a:off x="8159750" y="11395075"/>
            <a:ext cx="5761038" cy="1223963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b="1"/>
              <a:t>Assegnazione</a:t>
            </a:r>
          </a:p>
        </p:txBody>
      </p:sp>
      <p:sp>
        <p:nvSpPr>
          <p:cNvPr id="46089" name="Rectangle 14"/>
          <p:cNvSpPr>
            <a:spLocks noChangeArrowheads="1"/>
          </p:cNvSpPr>
          <p:nvPr/>
        </p:nvSpPr>
        <p:spPr bwMode="auto">
          <a:xfrm>
            <a:off x="1174750" y="4625975"/>
            <a:ext cx="5761038" cy="1223963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b="1"/>
              <a:t>Distribuzione</a:t>
            </a:r>
          </a:p>
        </p:txBody>
      </p:sp>
      <p:sp>
        <p:nvSpPr>
          <p:cNvPr id="46090" name="Rectangle 15"/>
          <p:cNvSpPr>
            <a:spLocks noChangeArrowheads="1"/>
          </p:cNvSpPr>
          <p:nvPr/>
        </p:nvSpPr>
        <p:spPr bwMode="auto">
          <a:xfrm>
            <a:off x="1030288" y="7218363"/>
            <a:ext cx="5761037" cy="1223962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b="1"/>
              <a:t>Invio all’industria</a:t>
            </a:r>
          </a:p>
        </p:txBody>
      </p:sp>
      <p:cxnSp>
        <p:nvCxnSpPr>
          <p:cNvPr id="46091" name="AutoShape 16"/>
          <p:cNvCxnSpPr>
            <a:cxnSpLocks noChangeShapeType="1"/>
            <a:stCxn id="46081" idx="2"/>
            <a:endCxn id="46085" idx="0"/>
          </p:cNvCxnSpPr>
          <p:nvPr/>
        </p:nvCxnSpPr>
        <p:spPr bwMode="auto">
          <a:xfrm>
            <a:off x="11041063" y="2033588"/>
            <a:ext cx="0" cy="1800225"/>
          </a:xfrm>
          <a:prstGeom prst="straightConnector1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2" name="AutoShape 17"/>
          <p:cNvCxnSpPr>
            <a:cxnSpLocks noChangeShapeType="1"/>
            <a:stCxn id="46085" idx="2"/>
            <a:endCxn id="46086" idx="0"/>
          </p:cNvCxnSpPr>
          <p:nvPr/>
        </p:nvCxnSpPr>
        <p:spPr bwMode="auto">
          <a:xfrm>
            <a:off x="11041063" y="5057775"/>
            <a:ext cx="0" cy="1079500"/>
          </a:xfrm>
          <a:prstGeom prst="straightConnector1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3" name="AutoShape 18"/>
          <p:cNvCxnSpPr>
            <a:cxnSpLocks noChangeShapeType="1"/>
            <a:stCxn id="46086" idx="2"/>
            <a:endCxn id="46087" idx="0"/>
          </p:cNvCxnSpPr>
          <p:nvPr/>
        </p:nvCxnSpPr>
        <p:spPr bwMode="auto">
          <a:xfrm>
            <a:off x="11041063" y="7361238"/>
            <a:ext cx="0" cy="1225550"/>
          </a:xfrm>
          <a:prstGeom prst="straightConnector1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4" name="AutoShape 19"/>
          <p:cNvCxnSpPr>
            <a:cxnSpLocks noChangeShapeType="1"/>
            <a:stCxn id="46087" idx="2"/>
            <a:endCxn id="46088" idx="0"/>
          </p:cNvCxnSpPr>
          <p:nvPr/>
        </p:nvCxnSpPr>
        <p:spPr bwMode="auto">
          <a:xfrm>
            <a:off x="11041063" y="9810750"/>
            <a:ext cx="0" cy="1584325"/>
          </a:xfrm>
          <a:prstGeom prst="straightConnector1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5" name="AutoShape 20"/>
          <p:cNvCxnSpPr>
            <a:cxnSpLocks noChangeShapeType="1"/>
            <a:stCxn id="46087" idx="1"/>
            <a:endCxn id="46089" idx="3"/>
          </p:cNvCxnSpPr>
          <p:nvPr/>
        </p:nvCxnSpPr>
        <p:spPr bwMode="auto">
          <a:xfrm flipH="1" flipV="1">
            <a:off x="6935788" y="5238750"/>
            <a:ext cx="1223962" cy="3960813"/>
          </a:xfrm>
          <a:prstGeom prst="straightConnector1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6" name="AutoShape 22"/>
          <p:cNvCxnSpPr>
            <a:cxnSpLocks noChangeShapeType="1"/>
            <a:stCxn id="46087" idx="1"/>
          </p:cNvCxnSpPr>
          <p:nvPr/>
        </p:nvCxnSpPr>
        <p:spPr bwMode="auto">
          <a:xfrm flipH="1" flipV="1">
            <a:off x="6719888" y="7434263"/>
            <a:ext cx="1439862" cy="1765300"/>
          </a:xfrm>
          <a:prstGeom prst="straightConnector1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097" name="Rectangle 23"/>
          <p:cNvSpPr>
            <a:spLocks noChangeArrowheads="1"/>
          </p:cNvSpPr>
          <p:nvPr/>
        </p:nvSpPr>
        <p:spPr bwMode="auto">
          <a:xfrm>
            <a:off x="1030288" y="10313988"/>
            <a:ext cx="5761037" cy="1223962"/>
          </a:xfrm>
          <a:prstGeom prst="rect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b="1"/>
              <a:t>Produzione Farmaci </a:t>
            </a:r>
          </a:p>
          <a:p>
            <a:r>
              <a:rPr lang="it-IT" sz="3200" b="1"/>
              <a:t>Plasmaderivati</a:t>
            </a:r>
          </a:p>
        </p:txBody>
      </p:sp>
      <p:cxnSp>
        <p:nvCxnSpPr>
          <p:cNvPr id="46098" name="AutoShape 25"/>
          <p:cNvCxnSpPr>
            <a:cxnSpLocks noChangeShapeType="1"/>
            <a:endCxn id="46085" idx="3"/>
          </p:cNvCxnSpPr>
          <p:nvPr/>
        </p:nvCxnSpPr>
        <p:spPr bwMode="auto">
          <a:xfrm flipH="1">
            <a:off x="13920788" y="1889125"/>
            <a:ext cx="2879725" cy="2557463"/>
          </a:xfrm>
          <a:prstGeom prst="straightConnector1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9" name="AutoShape 27"/>
          <p:cNvCxnSpPr>
            <a:cxnSpLocks noChangeShapeType="1"/>
            <a:stCxn id="46081" idx="3"/>
            <a:endCxn id="46082" idx="1"/>
          </p:cNvCxnSpPr>
          <p:nvPr/>
        </p:nvCxnSpPr>
        <p:spPr bwMode="auto">
          <a:xfrm flipV="1">
            <a:off x="13920788" y="1420813"/>
            <a:ext cx="2879725" cy="1587"/>
          </a:xfrm>
          <a:prstGeom prst="straightConnector1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6100" name="Rectangle 28"/>
          <p:cNvSpPr>
            <a:spLocks noChangeArrowheads="1"/>
          </p:cNvSpPr>
          <p:nvPr/>
        </p:nvSpPr>
        <p:spPr bwMode="auto">
          <a:xfrm>
            <a:off x="887413" y="593725"/>
            <a:ext cx="5759450" cy="172720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b="1"/>
              <a:t>Attività Cliniche e </a:t>
            </a:r>
          </a:p>
          <a:p>
            <a:r>
              <a:rPr lang="it-IT" sz="3200" b="1"/>
              <a:t>Diagnostiche </a:t>
            </a:r>
          </a:p>
          <a:p>
            <a:r>
              <a:rPr lang="it-IT" sz="3200" b="1"/>
              <a:t>Specialistiche</a:t>
            </a:r>
          </a:p>
        </p:txBody>
      </p:sp>
      <p:cxnSp>
        <p:nvCxnSpPr>
          <p:cNvPr id="46101" name="AutoShape 29"/>
          <p:cNvCxnSpPr>
            <a:cxnSpLocks noChangeShapeType="1"/>
            <a:stCxn id="46081" idx="1"/>
            <a:endCxn id="46100" idx="3"/>
          </p:cNvCxnSpPr>
          <p:nvPr/>
        </p:nvCxnSpPr>
        <p:spPr bwMode="auto">
          <a:xfrm flipH="1">
            <a:off x="6646863" y="1422400"/>
            <a:ext cx="1512887" cy="34925"/>
          </a:xfrm>
          <a:prstGeom prst="straightConnector1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2" name="AutoShape 24"/>
          <p:cNvCxnSpPr>
            <a:cxnSpLocks noChangeShapeType="1"/>
            <a:stCxn id="46090" idx="2"/>
            <a:endCxn id="46097" idx="0"/>
          </p:cNvCxnSpPr>
          <p:nvPr/>
        </p:nvCxnSpPr>
        <p:spPr bwMode="auto">
          <a:xfrm>
            <a:off x="3911600" y="8442325"/>
            <a:ext cx="0" cy="1871663"/>
          </a:xfrm>
          <a:prstGeom prst="straightConnector1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5338" y="52388"/>
            <a:ext cx="18218150" cy="13663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30" name="AutoShape 78"/>
          <p:cNvSpPr>
            <a:spLocks noChangeArrowheads="1"/>
          </p:cNvSpPr>
          <p:nvPr/>
        </p:nvSpPr>
        <p:spPr bwMode="auto">
          <a:xfrm>
            <a:off x="671513" y="0"/>
            <a:ext cx="18289587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 b="1"/>
              <a:t>LEGGE 21 OTTOBRE 2005 Nuova disciplina delle attività trasfusionali e della produzione nazionale degli emoderivati </a:t>
            </a:r>
          </a:p>
        </p:txBody>
      </p:sp>
      <p:sp>
        <p:nvSpPr>
          <p:cNvPr id="49231" name="AutoShape 79"/>
          <p:cNvSpPr>
            <a:spLocks noChangeArrowheads="1"/>
          </p:cNvSpPr>
          <p:nvPr/>
        </p:nvSpPr>
        <p:spPr bwMode="auto">
          <a:xfrm>
            <a:off x="1319213" y="1457325"/>
            <a:ext cx="18289587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 b="1"/>
              <a:t>Decreto ministeriale 3 marzo 2005 Protocolli per l’accertamento della idoneità del donatore e di sangue ed emocomponenti</a:t>
            </a:r>
          </a:p>
        </p:txBody>
      </p:sp>
      <p:sp>
        <p:nvSpPr>
          <p:cNvPr id="49232" name="AutoShape 80"/>
          <p:cNvSpPr>
            <a:spLocks noChangeArrowheads="1"/>
          </p:cNvSpPr>
          <p:nvPr/>
        </p:nvSpPr>
        <p:spPr bwMode="auto">
          <a:xfrm>
            <a:off x="1751013" y="2897188"/>
            <a:ext cx="18289587" cy="12239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 b="1"/>
              <a:t>Decreto Legislativo 9 novembre 2007 n. 207; Recepisce direttiva 2005/61/CE</a:t>
            </a:r>
          </a:p>
        </p:txBody>
      </p:sp>
      <p:sp>
        <p:nvSpPr>
          <p:cNvPr id="49233" name="AutoShape 81"/>
          <p:cNvSpPr>
            <a:spLocks noChangeArrowheads="1"/>
          </p:cNvSpPr>
          <p:nvPr/>
        </p:nvSpPr>
        <p:spPr bwMode="auto">
          <a:xfrm>
            <a:off x="2614613" y="4337050"/>
            <a:ext cx="18289587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 b="1"/>
              <a:t>Decreto Legislativo 9 novembre 2007 n 208; recepisce la direttiva 2005/62/CE</a:t>
            </a:r>
          </a:p>
        </p:txBody>
      </p:sp>
      <p:sp>
        <p:nvSpPr>
          <p:cNvPr id="49234" name="AutoShape 82"/>
          <p:cNvSpPr>
            <a:spLocks noChangeArrowheads="1"/>
          </p:cNvSpPr>
          <p:nvPr/>
        </p:nvSpPr>
        <p:spPr bwMode="auto">
          <a:xfrm>
            <a:off x="3119438" y="5778500"/>
            <a:ext cx="18289587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 b="1"/>
              <a:t>Decreto Legislativo 20 dicembre 2007 n°°261: Revisione del decreto legislativo 19 agosto 2005, n. 191</a:t>
            </a:r>
            <a:r>
              <a:rPr lang="it-IT"/>
              <a:t> </a:t>
            </a:r>
          </a:p>
        </p:txBody>
      </p:sp>
      <p:sp>
        <p:nvSpPr>
          <p:cNvPr id="49235" name="AutoShape 83"/>
          <p:cNvSpPr>
            <a:spLocks noChangeArrowheads="1"/>
          </p:cNvSpPr>
          <p:nvPr/>
        </p:nvSpPr>
        <p:spPr bwMode="auto">
          <a:xfrm>
            <a:off x="3695700" y="7218363"/>
            <a:ext cx="18289588" cy="12239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it-IT" sz="2400"/>
              <a:t>Linee Guida Centro Nazionale Sangue: Rev. 1del 22 dicembre 2008. </a:t>
            </a:r>
            <a:r>
              <a:rPr lang="it-IT" sz="2400" b="1"/>
              <a:t>LINEE GUIDA PER L’ADOZIONE di MISURE di SICUREZZA NELLA GESTIONE DEI PROCESSI PRODUTTIVI E DIAGNOSTICI NEI SERVIZI Trasf.</a:t>
            </a:r>
            <a:r>
              <a:rPr lang="it-IT" sz="2400"/>
              <a:t> </a:t>
            </a:r>
          </a:p>
        </p:txBody>
      </p:sp>
      <p:sp>
        <p:nvSpPr>
          <p:cNvPr id="49236" name="AutoShape 84"/>
          <p:cNvSpPr>
            <a:spLocks noChangeArrowheads="1"/>
          </p:cNvSpPr>
          <p:nvPr/>
        </p:nvSpPr>
        <p:spPr bwMode="auto">
          <a:xfrm>
            <a:off x="4270375" y="8658225"/>
            <a:ext cx="18289588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 b="1"/>
              <a:t>Standard di Medicina Trasfusionale Ed. SIMTI,2a Ed-2010</a:t>
            </a:r>
          </a:p>
        </p:txBody>
      </p:sp>
      <p:sp>
        <p:nvSpPr>
          <p:cNvPr id="49237" name="AutoShape 85"/>
          <p:cNvSpPr>
            <a:spLocks noChangeArrowheads="1"/>
          </p:cNvSpPr>
          <p:nvPr/>
        </p:nvSpPr>
        <p:spPr bwMode="auto">
          <a:xfrm>
            <a:off x="4991100" y="10171113"/>
            <a:ext cx="18289588" cy="12239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 b="1">
                <a:solidFill>
                  <a:srgbClr val="000000"/>
                </a:solidFill>
              </a:rPr>
              <a:t>Linee guida CNS 25/07/12 per l'accreditamento dei servizi trasfusionali e delle unità di raccolta del sangue e degli emocomponenti</a:t>
            </a:r>
          </a:p>
        </p:txBody>
      </p:sp>
      <p:sp>
        <p:nvSpPr>
          <p:cNvPr id="49238" name="AutoShape 86"/>
          <p:cNvSpPr>
            <a:spLocks noChangeArrowheads="1"/>
          </p:cNvSpPr>
          <p:nvPr/>
        </p:nvSpPr>
        <p:spPr bwMode="auto">
          <a:xfrm>
            <a:off x="5495925" y="11610975"/>
            <a:ext cx="18289588" cy="12239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400" b="1"/>
              <a:t>Linee Guida CNS 20/06/2014 per l'adozione di ulteriori misure per la sicurezza del sangue e degli emocomponenti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9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9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9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9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92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30" grpId="0" animBg="1"/>
      <p:bldP spid="49230" grpId="1" animBg="1"/>
      <p:bldP spid="49231" grpId="0" animBg="1"/>
      <p:bldP spid="49232" grpId="0" animBg="1"/>
      <p:bldP spid="49233" grpId="0" animBg="1"/>
      <p:bldP spid="49234" grpId="0" animBg="1"/>
      <p:bldP spid="49235" grpId="0" animBg="1"/>
      <p:bldP spid="49236" grpId="0" animBg="1"/>
      <p:bldP spid="49237" grpId="0" animBg="1"/>
      <p:bldP spid="492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4" name="Picture 4" descr="j0300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188" y="881063"/>
            <a:ext cx="5400675" cy="4549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aphicFrame>
        <p:nvGraphicFramePr>
          <p:cNvPr id="92163" name="Organization Chart 3"/>
          <p:cNvGraphicFramePr>
            <a:graphicFrameLocks/>
          </p:cNvGraphicFramePr>
          <p:nvPr>
            <p:ph idx="4294967295"/>
          </p:nvPr>
        </p:nvGraphicFramePr>
        <p:xfrm>
          <a:off x="1606550" y="554038"/>
          <a:ext cx="20680363" cy="11699875"/>
        </p:xfrm>
        <a:graphic>
          <a:graphicData uri="http://schemas.openxmlformats.org/drawingml/2006/compatibility">
            <com:legacyDrawing xmlns:com="http://schemas.openxmlformats.org/drawingml/2006/compatibility" spid="_x0000_s9216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6" name="Organization Chart 2"/>
          <p:cNvGraphicFramePr>
            <a:graphicFrameLocks/>
          </p:cNvGraphicFramePr>
          <p:nvPr>
            <p:ph idx="4294967295"/>
          </p:nvPr>
        </p:nvGraphicFramePr>
        <p:xfrm>
          <a:off x="7223125" y="2754313"/>
          <a:ext cx="16562388" cy="9371012"/>
        </p:xfrm>
        <a:graphic>
          <a:graphicData uri="http://schemas.openxmlformats.org/drawingml/2006/compatibility">
            <com:legacyDrawing xmlns:com="http://schemas.openxmlformats.org/drawingml/2006/compatibility" spid="_x0000_s96258"/>
          </a:graphicData>
        </a:graphic>
      </p:graphicFrame>
      <p:sp>
        <p:nvSpPr>
          <p:cNvPr id="40984" name="AutoShape 24"/>
          <p:cNvSpPr>
            <a:spLocks noChangeArrowheads="1"/>
          </p:cNvSpPr>
          <p:nvPr/>
        </p:nvSpPr>
        <p:spPr bwMode="auto">
          <a:xfrm>
            <a:off x="742950" y="2178050"/>
            <a:ext cx="11593513" cy="44640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sz="2600" b="1"/>
              <a:t>Adottare tutte le misure necessarie a </a:t>
            </a:r>
          </a:p>
          <a:p>
            <a:r>
              <a:rPr lang="it-IT" sz="2600" b="1" u="sng"/>
              <a:t>garantire </a:t>
            </a:r>
            <a:r>
              <a:rPr lang="it-IT" sz="2600" b="1"/>
              <a:t>ai donatori la</a:t>
            </a:r>
            <a:r>
              <a:rPr lang="it-IT" sz="2600" b="1" u="sng"/>
              <a:t> riservatezza </a:t>
            </a:r>
            <a:r>
              <a:rPr lang="it-IT" sz="2600" b="1"/>
              <a:t>di </a:t>
            </a:r>
          </a:p>
          <a:p>
            <a:r>
              <a:rPr lang="it-IT" sz="2600" b="1"/>
              <a:t>qualunque informazione collegata con </a:t>
            </a:r>
          </a:p>
          <a:p>
            <a:r>
              <a:rPr lang="it-IT" sz="2600" b="1"/>
              <a:t>la loro salute, fornita </a:t>
            </a:r>
          </a:p>
          <a:p>
            <a:r>
              <a:rPr lang="it-IT" sz="2600" b="1"/>
              <a:t>al personale, dei risultati dei </a:t>
            </a:r>
          </a:p>
          <a:p>
            <a:r>
              <a:rPr lang="it-IT" sz="2600" b="1"/>
              <a:t>controlli e della futura rintracciabilità del </a:t>
            </a:r>
          </a:p>
          <a:p>
            <a:r>
              <a:rPr lang="it-IT" sz="2600" b="1"/>
              <a:t>percorso della loro donazione</a:t>
            </a:r>
          </a:p>
          <a:p>
            <a:endParaRPr lang="it-IT" sz="2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0966" grpId="0"/>
      <p:bldP spid="409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7" name="Diagram 7"/>
          <p:cNvGraphicFramePr>
            <a:graphicFrameLocks/>
          </p:cNvGraphicFramePr>
          <p:nvPr>
            <p:ph idx="1"/>
          </p:nvPr>
        </p:nvGraphicFramePr>
        <p:xfrm>
          <a:off x="-4946650" y="520700"/>
          <a:ext cx="32332613" cy="12674600"/>
        </p:xfrm>
        <a:graphic>
          <a:graphicData uri="http://schemas.openxmlformats.org/drawingml/2006/compatibility">
            <com:legacyDrawing xmlns:com="http://schemas.openxmlformats.org/drawingml/2006/compatibility" spid="_x0000_s51207"/>
          </a:graphicData>
        </a:graphic>
      </p:graphicFrame>
      <p:pic>
        <p:nvPicPr>
          <p:cNvPr id="51235" name="Picture 25" descr="MM900288917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05563" y="1817688"/>
            <a:ext cx="4319587" cy="43195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51236" name="Picture 32" descr="MM90028534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6188" y="8890000"/>
            <a:ext cx="3744912" cy="37449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51237" name="Picture 35" descr="MM900295159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0288" y="1096963"/>
            <a:ext cx="3311525" cy="3184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51238" name="Picture 36" descr="MM900297053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56275" y="9161463"/>
            <a:ext cx="3600450" cy="36004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13"/>
          <p:cNvSpPr>
            <a:spLocks noChangeArrowheads="1"/>
          </p:cNvSpPr>
          <p:nvPr/>
        </p:nvSpPr>
        <p:spPr bwMode="auto">
          <a:xfrm>
            <a:off x="8878888" y="7145338"/>
            <a:ext cx="14833600" cy="5546725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8306" name="AutoShape 12"/>
          <p:cNvSpPr>
            <a:spLocks noChangeArrowheads="1"/>
          </p:cNvSpPr>
          <p:nvPr/>
        </p:nvSpPr>
        <p:spPr bwMode="auto">
          <a:xfrm>
            <a:off x="8807450" y="736600"/>
            <a:ext cx="14401800" cy="6049963"/>
          </a:xfrm>
          <a:prstGeom prst="verticalScrol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8307" name="AutoShape 10"/>
          <p:cNvSpPr>
            <a:spLocks noChangeArrowheads="1"/>
          </p:cNvSpPr>
          <p:nvPr/>
        </p:nvSpPr>
        <p:spPr bwMode="auto">
          <a:xfrm>
            <a:off x="1030288" y="5705475"/>
            <a:ext cx="7561262" cy="44656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8308" name="Rectangle 5"/>
          <p:cNvSpPr>
            <a:spLocks noGrp="1"/>
          </p:cNvSpPr>
          <p:nvPr>
            <p:ph type="body" sz="half" idx="4294967295"/>
          </p:nvPr>
        </p:nvSpPr>
        <p:spPr>
          <a:xfrm>
            <a:off x="742950" y="7218363"/>
            <a:ext cx="8520113" cy="1512887"/>
          </a:xfrm>
        </p:spPr>
        <p:txBody>
          <a:bodyPr/>
          <a:lstStyle/>
          <a:p>
            <a:r>
              <a:rPr lang="it-IT" sz="4800" b="1" smtClean="0">
                <a:latin typeface="Verdana" pitchFamily="34" charset="0"/>
              </a:rPr>
              <a:t>Tra i compiti del CNS</a:t>
            </a:r>
          </a:p>
        </p:txBody>
      </p:sp>
      <p:sp>
        <p:nvSpPr>
          <p:cNvPr id="98309" name="Rectangle 6"/>
          <p:cNvSpPr>
            <a:spLocks noGrp="1"/>
          </p:cNvSpPr>
          <p:nvPr>
            <p:ph type="body" sz="half" idx="4294967295"/>
          </p:nvPr>
        </p:nvSpPr>
        <p:spPr>
          <a:xfrm>
            <a:off x="10391775" y="2033588"/>
            <a:ext cx="11664950" cy="3960812"/>
          </a:xfrm>
        </p:spPr>
        <p:txBody>
          <a:bodyPr/>
          <a:lstStyle/>
          <a:p>
            <a:r>
              <a:rPr lang="it-IT" sz="4000" b="1" smtClean="0">
                <a:latin typeface="Verdana" pitchFamily="34" charset="0"/>
              </a:rPr>
              <a:t>Sicurezza -</a:t>
            </a:r>
            <a:r>
              <a:rPr lang="it-IT" sz="320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it-IT" sz="4000" b="1" smtClean="0">
                <a:latin typeface="Verdana" pitchFamily="34" charset="0"/>
              </a:rPr>
              <a:t>il CNS è chiamato a definire requisiti minimi di accreditamento.</a:t>
            </a:r>
          </a:p>
          <a:p>
            <a:pPr lvl="1"/>
            <a:r>
              <a:rPr lang="it-IT" sz="3200" smtClean="0">
                <a:solidFill>
                  <a:srgbClr val="000000"/>
                </a:solidFill>
                <a:latin typeface="Verdana" pitchFamily="34" charset="0"/>
              </a:rPr>
              <a:t>Direttiva 2005/62/CE &gt;&gt;&gt; D.L. n: 208 9 novembre 2007- </a:t>
            </a:r>
            <a:r>
              <a:rPr lang="it-IT" sz="2400" b="1" smtClean="0">
                <a:solidFill>
                  <a:srgbClr val="000000"/>
                </a:solidFill>
                <a:latin typeface="Verdana" pitchFamily="34" charset="0"/>
              </a:rPr>
              <a:t>Norme e specifiche comunitarie relative ad un sistema di qualità per i servizi trasfusionali</a:t>
            </a:r>
            <a:r>
              <a:rPr lang="it-IT" sz="2400" smtClean="0">
                <a:latin typeface="Verdana" pitchFamily="34" charset="0"/>
              </a:rPr>
              <a:t> </a:t>
            </a:r>
          </a:p>
          <a:p>
            <a:endParaRPr lang="it-IT" sz="2400" smtClean="0">
              <a:latin typeface="Verdana" pitchFamily="34" charset="0"/>
            </a:endParaRPr>
          </a:p>
        </p:txBody>
      </p:sp>
      <p:sp>
        <p:nvSpPr>
          <p:cNvPr id="98310" name="Rectangle 8"/>
          <p:cNvSpPr>
            <a:spLocks/>
          </p:cNvSpPr>
          <p:nvPr/>
        </p:nvSpPr>
        <p:spPr bwMode="auto">
          <a:xfrm>
            <a:off x="10391775" y="7866063"/>
            <a:ext cx="11809413" cy="4321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marL="571500" indent="-571500" algn="l" eaLnBrk="0" hangingPunct="0">
              <a:spcBef>
                <a:spcPts val="4500"/>
              </a:spcBef>
              <a:buClr>
                <a:srgbClr val="9A7865"/>
              </a:buClr>
              <a:buSzPct val="40000"/>
              <a:buFont typeface="Georgia" pitchFamily="18" charset="0"/>
              <a:buBlip>
                <a:blip r:embed="rId2"/>
              </a:buBlip>
            </a:pPr>
            <a:r>
              <a:rPr lang="it-IT" sz="4000" b="1">
                <a:solidFill>
                  <a:srgbClr val="625B48"/>
                </a:solidFill>
              </a:rPr>
              <a:t>Stabilire livelli omogenei di applicazione dei requisiti normativi-</a:t>
            </a:r>
            <a:endParaRPr lang="it-IT" sz="4000">
              <a:solidFill>
                <a:srgbClr val="625B48"/>
              </a:solidFill>
            </a:endParaRPr>
          </a:p>
          <a:p>
            <a:pPr marL="1143000" lvl="1" indent="-571500" algn="l" eaLnBrk="0" hangingPunct="0">
              <a:spcBef>
                <a:spcPts val="4500"/>
              </a:spcBef>
              <a:buClr>
                <a:srgbClr val="9A7865"/>
              </a:buClr>
              <a:buSzPct val="40000"/>
              <a:buFont typeface="Georgia" pitchFamily="18" charset="0"/>
              <a:buBlip>
                <a:blip r:embed="rId2"/>
              </a:buBlip>
            </a:pPr>
            <a:r>
              <a:rPr lang="it-IT" sz="4000">
                <a:solidFill>
                  <a:srgbClr val="625B48"/>
                </a:solidFill>
              </a:rPr>
              <a:t>Direttiva 2005/61/CE &gt;&gt;&gt; D.L. n: 207 9 novembre 2007- </a:t>
            </a:r>
            <a:r>
              <a:rPr lang="it-IT" sz="2400" b="1"/>
              <a:t>Prescrizioni in tema di rintracciabilità del sangue e degli emocomponenti destinati a trasfusione e notifica di effetti indesiderati ed incidenti gravi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smtClean="0">
                <a:solidFill>
                  <a:srgbClr val="000000"/>
                </a:solidFill>
                <a:latin typeface="Times New Roman" pitchFamily="18" charset="0"/>
              </a:rPr>
              <a:t>DECRETO LEGISLATIVO 9</a:t>
            </a:r>
            <a:br>
              <a:rPr lang="it-IT" sz="36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it-IT" sz="3600" b="1" smtClean="0">
                <a:solidFill>
                  <a:srgbClr val="000000"/>
                </a:solidFill>
                <a:latin typeface="Times New Roman" pitchFamily="18" charset="0"/>
              </a:rPr>
              <a:t>novembre 2007, n. 207</a:t>
            </a:r>
            <a:br>
              <a:rPr lang="it-IT" sz="36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it-IT" sz="3600" smtClean="0">
                <a:solidFill>
                  <a:srgbClr val="000000"/>
                </a:solidFill>
                <a:latin typeface="Times New Roman" pitchFamily="18" charset="0"/>
              </a:rPr>
              <a:t>Attuazione della direttiva 2005/61/CE che applica la direttiva 2002/98/CE per quanto riguarda la prescrizione in tema di rintracciabilita' del sangue e degli emocomponenti destinati a trasfusioni e la notifica di effetti indesiderati ed incidenti gravi. </a:t>
            </a:r>
            <a:r>
              <a:rPr lang="it-IT" sz="3600" smtClean="0">
                <a:solidFill>
                  <a:srgbClr val="058A40"/>
                </a:solidFill>
                <a:latin typeface="Times New Roman" pitchFamily="18" charset="0"/>
              </a:rPr>
              <a:t>(</a:t>
            </a:r>
            <a:r>
              <a:rPr lang="it-IT" sz="3600" i="1" smtClean="0">
                <a:solidFill>
                  <a:srgbClr val="058A40"/>
                </a:solidFill>
                <a:latin typeface="Times New Roman" pitchFamily="18" charset="0"/>
              </a:rPr>
              <a:t>GU n. 261 del 9-11-2007 - Suppl. Ordinario n.228</a:t>
            </a:r>
            <a:r>
              <a:rPr lang="it-IT" sz="3600" smtClean="0">
                <a:solidFill>
                  <a:srgbClr val="058A4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913" y="4681538"/>
            <a:ext cx="20737512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6" descr="MM90036533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8350" y="9197975"/>
            <a:ext cx="4230688" cy="42306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1154</Words>
  <PresentationFormat>Custom</PresentationFormat>
  <Paragraphs>196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Verdana</vt:lpstr>
      <vt:lpstr>Didot</vt:lpstr>
      <vt:lpstr>Arial</vt:lpstr>
      <vt:lpstr>Georgia</vt:lpstr>
      <vt:lpstr>Avenir Roman</vt:lpstr>
      <vt:lpstr>Baskerville</vt:lpstr>
      <vt:lpstr>Times New Roman</vt:lpstr>
      <vt:lpstr>Tahoma</vt:lpstr>
      <vt:lpstr>Renaissance</vt:lpstr>
      <vt:lpstr>Renaissance</vt:lpstr>
      <vt:lpstr>CORSO REGIONALE DI FORMAZIONE ED ACQUISIZIONE DELLE COMPETENZE PER LA QUALIFICAZIONE DEL PERSONALE MEDICO E INFERMIERISTICO ADDETTO ALLA ATTIVITA’ DI RACCOLTA DEL SANGUE E DEGLI EMOCOMPONENTI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DECRETO LEGISLATIVO 9 novembre 2007, n. 207 Attuazione della direttiva 2005/61/CE che applica la direttiva 2002/98/CE per quanto riguarda la prescrizione in tema di rintracciabilita' del sangue e degli emocomponenti destinati a trasfusioni e la notifica di effetti indesiderati ed incidenti gravi. (GU n. 261 del 9-11-2007 - Suppl. Ordinario n.228)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Sistemi di tracciabilità e di ausilio alla movimentazione  RFID 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REGIONALE DI FORMAZIONE ED ACQUISIZIONE DELLE COMPETENZE PER LA QUALIFICAZIONE DEL PERSONALE MEDICO E INFERMIERISTICO ADDETTO ALLA ATTIVITA’ DI RACCOLTA DEL SANGUE E DEGLI EMOCOMPONENTI</dc:title>
  <cp:lastModifiedBy>rbiguzzi</cp:lastModifiedBy>
  <cp:revision>93</cp:revision>
  <dcterms:modified xsi:type="dcterms:W3CDTF">2014-11-18T11:20:16Z</dcterms:modified>
</cp:coreProperties>
</file>